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48" r:id="rId5"/>
  </p:sldMasterIdLst>
  <p:notesMasterIdLst>
    <p:notesMasterId r:id="rId36"/>
  </p:notesMasterIdLst>
  <p:handoutMasterIdLst>
    <p:handoutMasterId r:id="rId37"/>
  </p:handoutMasterIdLst>
  <p:sldIdLst>
    <p:sldId id="336" r:id="rId6"/>
    <p:sldId id="317" r:id="rId7"/>
    <p:sldId id="348" r:id="rId8"/>
    <p:sldId id="310" r:id="rId9"/>
    <p:sldId id="328" r:id="rId10"/>
    <p:sldId id="359" r:id="rId11"/>
    <p:sldId id="360" r:id="rId12"/>
    <p:sldId id="361" r:id="rId13"/>
    <p:sldId id="362" r:id="rId14"/>
    <p:sldId id="363" r:id="rId15"/>
    <p:sldId id="365" r:id="rId16"/>
    <p:sldId id="357" r:id="rId17"/>
    <p:sldId id="297" r:id="rId18"/>
    <p:sldId id="358" r:id="rId19"/>
    <p:sldId id="366" r:id="rId20"/>
    <p:sldId id="371" r:id="rId21"/>
    <p:sldId id="368" r:id="rId22"/>
    <p:sldId id="367" r:id="rId23"/>
    <p:sldId id="349" r:id="rId24"/>
    <p:sldId id="369" r:id="rId25"/>
    <p:sldId id="313" r:id="rId26"/>
    <p:sldId id="354" r:id="rId27"/>
    <p:sldId id="356" r:id="rId28"/>
    <p:sldId id="351" r:id="rId29"/>
    <p:sldId id="352" r:id="rId30"/>
    <p:sldId id="353" r:id="rId31"/>
    <p:sldId id="355" r:id="rId32"/>
    <p:sldId id="350" r:id="rId33"/>
    <p:sldId id="370" r:id="rId34"/>
    <p:sldId id="324" r:id="rId3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45"/>
    <a:srgbClr val="056839"/>
    <a:srgbClr val="FFFFFF"/>
    <a:srgbClr val="4472C4"/>
    <a:srgbClr val="7F6000"/>
    <a:srgbClr val="FFAB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13CD50-F8A4-4D87-B587-19148E3CB208}" v="314" dt="2025-02-12T16:10:44.9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20" y="1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ard Room" userId="7b8d35ac-20a3-40d1-a9c9-7d7d9ccd2765" providerId="ADAL" clId="{93B5DB10-BA6D-4B10-9546-A42BF428C87B}"/>
    <pc:docChg chg="modSld sldOrd">
      <pc:chgData name="Board Room" userId="7b8d35ac-20a3-40d1-a9c9-7d7d9ccd2765" providerId="ADAL" clId="{93B5DB10-BA6D-4B10-9546-A42BF428C87B}" dt="2025-01-17T19:26:09.985" v="54" actId="113"/>
      <pc:docMkLst>
        <pc:docMk/>
      </pc:docMkLst>
      <pc:sldChg chg="modSp mod ord">
        <pc:chgData name="Board Room" userId="7b8d35ac-20a3-40d1-a9c9-7d7d9ccd2765" providerId="ADAL" clId="{93B5DB10-BA6D-4B10-9546-A42BF428C87B}" dt="2025-01-17T19:25:09.770" v="8" actId="1076"/>
        <pc:sldMkLst>
          <pc:docMk/>
          <pc:sldMk cId="3420295230" sldId="297"/>
        </pc:sldMkLst>
      </pc:sldChg>
      <pc:sldChg chg="modSp ord modAnim">
        <pc:chgData name="Board Room" userId="7b8d35ac-20a3-40d1-a9c9-7d7d9ccd2765" providerId="ADAL" clId="{93B5DB10-BA6D-4B10-9546-A42BF428C87B}" dt="2025-01-17T19:26:09.985" v="54" actId="113"/>
        <pc:sldMkLst>
          <pc:docMk/>
          <pc:sldMk cId="3074152189" sldId="328"/>
        </pc:sldMkLst>
      </pc:sldChg>
    </pc:docChg>
  </pc:docChgLst>
  <pc:docChgLst>
    <pc:chgData name="Chris Roman" userId="d21ea78b-7142-4955-a1db-eb523a872023" providerId="ADAL" clId="{FE86A657-54E7-42F5-9294-264A6C34A971}"/>
    <pc:docChg chg="custSel modSld">
      <pc:chgData name="Chris Roman" userId="d21ea78b-7142-4955-a1db-eb523a872023" providerId="ADAL" clId="{FE86A657-54E7-42F5-9294-264A6C34A971}" dt="2025-02-04T20:56:11.732" v="152" actId="115"/>
      <pc:docMkLst>
        <pc:docMk/>
      </pc:docMkLst>
      <pc:sldChg chg="addSp delSp modSp mod">
        <pc:chgData name="Chris Roman" userId="d21ea78b-7142-4955-a1db-eb523a872023" providerId="ADAL" clId="{FE86A657-54E7-42F5-9294-264A6C34A971}" dt="2025-02-04T20:45:18.367" v="70" actId="27918"/>
        <pc:sldMkLst>
          <pc:docMk/>
          <pc:sldMk cId="3420295230" sldId="297"/>
        </pc:sldMkLst>
        <pc:graphicFrameChg chg="add mod">
          <ac:chgData name="Chris Roman" userId="d21ea78b-7142-4955-a1db-eb523a872023" providerId="ADAL" clId="{FE86A657-54E7-42F5-9294-264A6C34A971}" dt="2025-02-04T20:38:05.899" v="65" actId="692"/>
          <ac:graphicFrameMkLst>
            <pc:docMk/>
            <pc:sldMk cId="3420295230" sldId="297"/>
            <ac:graphicFrameMk id="10" creationId="{73C8820A-B59F-0EA7-AFBD-A3D25503BB24}"/>
          </ac:graphicFrameMkLst>
        </pc:graphicFrameChg>
      </pc:sldChg>
      <pc:sldChg chg="modSp mod">
        <pc:chgData name="Chris Roman" userId="d21ea78b-7142-4955-a1db-eb523a872023" providerId="ADAL" clId="{FE86A657-54E7-42F5-9294-264A6C34A971}" dt="2025-02-04T20:56:11.732" v="152" actId="115"/>
        <pc:sldMkLst>
          <pc:docMk/>
          <pc:sldMk cId="3074152189" sldId="328"/>
        </pc:sldMkLst>
        <pc:graphicFrameChg chg="mod modGraphic">
          <ac:chgData name="Chris Roman" userId="d21ea78b-7142-4955-a1db-eb523a872023" providerId="ADAL" clId="{FE86A657-54E7-42F5-9294-264A6C34A971}" dt="2025-02-04T20:56:11.732" v="152" actId="115"/>
          <ac:graphicFrameMkLst>
            <pc:docMk/>
            <pc:sldMk cId="3074152189" sldId="328"/>
            <ac:graphicFrameMk id="2" creationId="{9F6A813B-4263-F018-9675-CF0AD3E4D358}"/>
          </ac:graphicFrameMkLst>
        </pc:graphicFrameChg>
      </pc:sldChg>
    </pc:docChg>
  </pc:docChgLst>
  <pc:docChgLst>
    <pc:chgData name="Elizabeth Chuff" userId="38116190-4549-4e2d-b050-c7c329fe7510" providerId="ADAL" clId="{FFDC6222-281F-4CA5-A3C1-F7C4CDEE6A1C}"/>
    <pc:docChg chg="undo custSel addSld delSld modSld sldOrd">
      <pc:chgData name="Elizabeth Chuff" userId="38116190-4549-4e2d-b050-c7c329fe7510" providerId="ADAL" clId="{FFDC6222-281F-4CA5-A3C1-F7C4CDEE6A1C}" dt="2024-12-27T21:52:08.124" v="678"/>
      <pc:docMkLst>
        <pc:docMk/>
      </pc:docMkLst>
      <pc:sldChg chg="modSp add del mod setBg">
        <pc:chgData name="Elizabeth Chuff" userId="38116190-4549-4e2d-b050-c7c329fe7510" providerId="ADAL" clId="{FFDC6222-281F-4CA5-A3C1-F7C4CDEE6A1C}" dt="2024-12-27T21:43:28.923" v="330" actId="47"/>
        <pc:sldMkLst>
          <pc:docMk/>
          <pc:sldMk cId="629039773" sldId="272"/>
        </pc:sldMkLst>
      </pc:sldChg>
      <pc:sldChg chg="addSp modSp">
        <pc:chgData name="Elizabeth Chuff" userId="38116190-4549-4e2d-b050-c7c329fe7510" providerId="ADAL" clId="{FFDC6222-281F-4CA5-A3C1-F7C4CDEE6A1C}" dt="2024-12-27T21:52:04.563" v="676"/>
        <pc:sldMkLst>
          <pc:docMk/>
          <pc:sldMk cId="2271728502" sldId="317"/>
        </pc:sldMkLst>
      </pc:sldChg>
      <pc:sldChg chg="addSp modSp">
        <pc:chgData name="Elizabeth Chuff" userId="38116190-4549-4e2d-b050-c7c329fe7510" providerId="ADAL" clId="{FFDC6222-281F-4CA5-A3C1-F7C4CDEE6A1C}" dt="2024-12-27T21:52:06.176" v="677"/>
        <pc:sldMkLst>
          <pc:docMk/>
          <pc:sldMk cId="3074152189" sldId="328"/>
        </pc:sldMkLst>
      </pc:sldChg>
      <pc:sldChg chg="addSp modSp">
        <pc:chgData name="Elizabeth Chuff" userId="38116190-4549-4e2d-b050-c7c329fe7510" providerId="ADAL" clId="{FFDC6222-281F-4CA5-A3C1-F7C4CDEE6A1C}" dt="2024-12-27T21:52:08.124" v="678"/>
        <pc:sldMkLst>
          <pc:docMk/>
          <pc:sldMk cId="277150212" sldId="332"/>
        </pc:sldMkLst>
      </pc:sldChg>
      <pc:sldChg chg="del">
        <pc:chgData name="Elizabeth Chuff" userId="38116190-4549-4e2d-b050-c7c329fe7510" providerId="ADAL" clId="{FFDC6222-281F-4CA5-A3C1-F7C4CDEE6A1C}" dt="2024-12-27T21:38:43.517" v="225" actId="47"/>
        <pc:sldMkLst>
          <pc:docMk/>
          <pc:sldMk cId="4107275883" sldId="333"/>
        </pc:sldMkLst>
      </pc:sldChg>
      <pc:sldChg chg="addSp delSp modSp add mod ord delAnim modAnim">
        <pc:chgData name="Elizabeth Chuff" userId="38116190-4549-4e2d-b050-c7c329fe7510" providerId="ADAL" clId="{FFDC6222-281F-4CA5-A3C1-F7C4CDEE6A1C}" dt="2024-12-27T21:42:44.106" v="327"/>
        <pc:sldMkLst>
          <pc:docMk/>
          <pc:sldMk cId="3069284743" sldId="334"/>
        </pc:sldMkLst>
      </pc:sldChg>
      <pc:sldChg chg="addSp delSp modSp add mod">
        <pc:chgData name="Elizabeth Chuff" userId="38116190-4549-4e2d-b050-c7c329fe7510" providerId="ADAL" clId="{FFDC6222-281F-4CA5-A3C1-F7C4CDEE6A1C}" dt="2024-12-27T21:52:02.219" v="675" actId="164"/>
        <pc:sldMkLst>
          <pc:docMk/>
          <pc:sldMk cId="2239874594" sldId="335"/>
        </pc:sldMkLst>
      </pc:sldChg>
      <pc:sldChg chg="addSp delSp modSp new del mod setBg">
        <pc:chgData name="Elizabeth Chuff" userId="38116190-4549-4e2d-b050-c7c329fe7510" providerId="ADAL" clId="{FFDC6222-281F-4CA5-A3C1-F7C4CDEE6A1C}" dt="2024-12-27T21:50:24.278" v="613" actId="2696"/>
        <pc:sldMkLst>
          <pc:docMk/>
          <pc:sldMk cId="255870490" sldId="336"/>
        </pc:sldMkLst>
      </pc:sldChg>
      <pc:sldChg chg="new del">
        <pc:chgData name="Elizabeth Chuff" userId="38116190-4549-4e2d-b050-c7c329fe7510" providerId="ADAL" clId="{FFDC6222-281F-4CA5-A3C1-F7C4CDEE6A1C}" dt="2024-12-27T21:50:22.193" v="612" actId="2696"/>
        <pc:sldMkLst>
          <pc:docMk/>
          <pc:sldMk cId="1694200922" sldId="337"/>
        </pc:sldMkLst>
      </pc:sldChg>
      <pc:sldChg chg="delSp modSp add del mod">
        <pc:chgData name="Elizabeth Chuff" userId="38116190-4549-4e2d-b050-c7c329fe7510" providerId="ADAL" clId="{FFDC6222-281F-4CA5-A3C1-F7C4CDEE6A1C}" dt="2024-12-27T21:51:20.656" v="671" actId="47"/>
        <pc:sldMkLst>
          <pc:docMk/>
          <pc:sldMk cId="230256420" sldId="338"/>
        </pc:sldMkLst>
      </pc:sldChg>
    </pc:docChg>
  </pc:docChgLst>
  <pc:docChgLst>
    <pc:chgData name="Elizabeth Chuff" userId="38116190-4549-4e2d-b050-c7c329fe7510" providerId="ADAL" clId="{B066BEDC-E234-4F91-A204-226A4853E8F6}"/>
    <pc:docChg chg="undo custSel addSld delSld modSld sldOrd">
      <pc:chgData name="Elizabeth Chuff" userId="38116190-4549-4e2d-b050-c7c329fe7510" providerId="ADAL" clId="{B066BEDC-E234-4F91-A204-226A4853E8F6}" dt="2025-02-04T20:58:41.155" v="912"/>
      <pc:docMkLst>
        <pc:docMk/>
      </pc:docMkLst>
      <pc:sldChg chg="delSp modSp mod">
        <pc:chgData name="Elizabeth Chuff" userId="38116190-4549-4e2d-b050-c7c329fe7510" providerId="ADAL" clId="{B066BEDC-E234-4F91-A204-226A4853E8F6}" dt="2025-02-04T20:43:13.840" v="894" actId="27918"/>
        <pc:sldMkLst>
          <pc:docMk/>
          <pc:sldMk cId="3420295230" sldId="297"/>
        </pc:sldMkLst>
        <pc:spChg chg="mod">
          <ac:chgData name="Elizabeth Chuff" userId="38116190-4549-4e2d-b050-c7c329fe7510" providerId="ADAL" clId="{B066BEDC-E234-4F91-A204-226A4853E8F6}" dt="2025-02-04T20:39:36.372" v="842" actId="1076"/>
          <ac:spMkLst>
            <pc:docMk/>
            <pc:sldMk cId="3420295230" sldId="297"/>
            <ac:spMk id="4" creationId="{68E6690D-FA96-FD1C-CA83-14823D634D91}"/>
          </ac:spMkLst>
        </pc:spChg>
        <pc:graphicFrameChg chg="mod ord">
          <ac:chgData name="Elizabeth Chuff" userId="38116190-4549-4e2d-b050-c7c329fe7510" providerId="ADAL" clId="{B066BEDC-E234-4F91-A204-226A4853E8F6}" dt="2025-02-04T20:42:20.615" v="887" actId="14100"/>
          <ac:graphicFrameMkLst>
            <pc:docMk/>
            <pc:sldMk cId="3420295230" sldId="297"/>
            <ac:graphicFrameMk id="10" creationId="{73C8820A-B59F-0EA7-AFBD-A3D25503BB24}"/>
          </ac:graphicFrameMkLst>
        </pc:graphicFrameChg>
      </pc:sldChg>
      <pc:sldChg chg="del">
        <pc:chgData name="Elizabeth Chuff" userId="38116190-4549-4e2d-b050-c7c329fe7510" providerId="ADAL" clId="{B066BEDC-E234-4F91-A204-226A4853E8F6}" dt="2025-02-03T20:36:54.014" v="87" actId="47"/>
        <pc:sldMkLst>
          <pc:docMk/>
          <pc:sldMk cId="3699749277" sldId="299"/>
        </pc:sldMkLst>
      </pc:sldChg>
      <pc:sldChg chg="del">
        <pc:chgData name="Elizabeth Chuff" userId="38116190-4549-4e2d-b050-c7c329fe7510" providerId="ADAL" clId="{B066BEDC-E234-4F91-A204-226A4853E8F6}" dt="2025-02-03T20:55:43.261" v="715" actId="47"/>
        <pc:sldMkLst>
          <pc:docMk/>
          <pc:sldMk cId="1933853636" sldId="305"/>
        </pc:sldMkLst>
      </pc:sldChg>
      <pc:sldChg chg="modSp mod ord">
        <pc:chgData name="Elizabeth Chuff" userId="38116190-4549-4e2d-b050-c7c329fe7510" providerId="ADAL" clId="{B066BEDC-E234-4F91-A204-226A4853E8F6}" dt="2025-02-03T20:38:08.407" v="130" actId="20577"/>
        <pc:sldMkLst>
          <pc:docMk/>
          <pc:sldMk cId="674172354" sldId="313"/>
        </pc:sldMkLst>
        <pc:spChg chg="mod">
          <ac:chgData name="Elizabeth Chuff" userId="38116190-4549-4e2d-b050-c7c329fe7510" providerId="ADAL" clId="{B066BEDC-E234-4F91-A204-226A4853E8F6}" dt="2025-02-03T20:38:08.407" v="130" actId="20577"/>
          <ac:spMkLst>
            <pc:docMk/>
            <pc:sldMk cId="674172354" sldId="313"/>
            <ac:spMk id="8" creationId="{8453721B-6AAD-C4B6-CC3A-885FFB67C8FF}"/>
          </ac:spMkLst>
        </pc:spChg>
      </pc:sldChg>
      <pc:sldChg chg="delSp mod">
        <pc:chgData name="Elizabeth Chuff" userId="38116190-4549-4e2d-b050-c7c329fe7510" providerId="ADAL" clId="{B066BEDC-E234-4F91-A204-226A4853E8F6}" dt="2025-02-03T20:56:44.759" v="716" actId="478"/>
        <pc:sldMkLst>
          <pc:docMk/>
          <pc:sldMk cId="2271728502" sldId="317"/>
        </pc:sldMkLst>
      </pc:sldChg>
      <pc:sldChg chg="delSp modSp mod ord">
        <pc:chgData name="Elizabeth Chuff" userId="38116190-4549-4e2d-b050-c7c329fe7510" providerId="ADAL" clId="{B066BEDC-E234-4F91-A204-226A4853E8F6}" dt="2025-02-04T20:09:14.912" v="828" actId="113"/>
        <pc:sldMkLst>
          <pc:docMk/>
          <pc:sldMk cId="3074152189" sldId="328"/>
        </pc:sldMkLst>
        <pc:graphicFrameChg chg="mod modGraphic">
          <ac:chgData name="Elizabeth Chuff" userId="38116190-4549-4e2d-b050-c7c329fe7510" providerId="ADAL" clId="{B066BEDC-E234-4F91-A204-226A4853E8F6}" dt="2025-02-04T20:09:14.912" v="828" actId="113"/>
          <ac:graphicFrameMkLst>
            <pc:docMk/>
            <pc:sldMk cId="3074152189" sldId="328"/>
            <ac:graphicFrameMk id="2" creationId="{9F6A813B-4263-F018-9675-CF0AD3E4D358}"/>
          </ac:graphicFrameMkLst>
        </pc:graphicFrameChg>
      </pc:sldChg>
      <pc:sldChg chg="modSp mod">
        <pc:chgData name="Elizabeth Chuff" userId="38116190-4549-4e2d-b050-c7c329fe7510" providerId="ADAL" clId="{B066BEDC-E234-4F91-A204-226A4853E8F6}" dt="2025-02-03T20:26:43.728" v="3" actId="20577"/>
        <pc:sldMkLst>
          <pc:docMk/>
          <pc:sldMk cId="1198446392" sldId="336"/>
        </pc:sldMkLst>
        <pc:spChg chg="mod">
          <ac:chgData name="Elizabeth Chuff" userId="38116190-4549-4e2d-b050-c7c329fe7510" providerId="ADAL" clId="{B066BEDC-E234-4F91-A204-226A4853E8F6}" dt="2025-02-03T20:26:43.728" v="3" actId="20577"/>
          <ac:spMkLst>
            <pc:docMk/>
            <pc:sldMk cId="1198446392" sldId="336"/>
            <ac:spMk id="7" creationId="{15F83D3A-486A-FD31-2A63-613A391B6F4C}"/>
          </ac:spMkLst>
        </pc:spChg>
      </pc:sldChg>
      <pc:sldChg chg="del">
        <pc:chgData name="Elizabeth Chuff" userId="38116190-4549-4e2d-b050-c7c329fe7510" providerId="ADAL" clId="{B066BEDC-E234-4F91-A204-226A4853E8F6}" dt="2025-02-03T20:36:48.647" v="84" actId="47"/>
        <pc:sldMkLst>
          <pc:docMk/>
          <pc:sldMk cId="3460426018" sldId="338"/>
        </pc:sldMkLst>
      </pc:sldChg>
      <pc:sldChg chg="del">
        <pc:chgData name="Elizabeth Chuff" userId="38116190-4549-4e2d-b050-c7c329fe7510" providerId="ADAL" clId="{B066BEDC-E234-4F91-A204-226A4853E8F6}" dt="2025-02-03T20:36:50.954" v="85" actId="47"/>
        <pc:sldMkLst>
          <pc:docMk/>
          <pc:sldMk cId="405367737" sldId="339"/>
        </pc:sldMkLst>
      </pc:sldChg>
      <pc:sldChg chg="del">
        <pc:chgData name="Elizabeth Chuff" userId="38116190-4549-4e2d-b050-c7c329fe7510" providerId="ADAL" clId="{B066BEDC-E234-4F91-A204-226A4853E8F6}" dt="2025-02-03T20:36:52.314" v="86" actId="47"/>
        <pc:sldMkLst>
          <pc:docMk/>
          <pc:sldMk cId="1071369798" sldId="340"/>
        </pc:sldMkLst>
      </pc:sldChg>
      <pc:sldChg chg="del">
        <pc:chgData name="Elizabeth Chuff" userId="38116190-4549-4e2d-b050-c7c329fe7510" providerId="ADAL" clId="{B066BEDC-E234-4F91-A204-226A4853E8F6}" dt="2025-02-03T20:38:24.050" v="131" actId="47"/>
        <pc:sldMkLst>
          <pc:docMk/>
          <pc:sldMk cId="2413570173" sldId="341"/>
        </pc:sldMkLst>
      </pc:sldChg>
      <pc:sldChg chg="ord">
        <pc:chgData name="Elizabeth Chuff" userId="38116190-4549-4e2d-b050-c7c329fe7510" providerId="ADAL" clId="{B066BEDC-E234-4F91-A204-226A4853E8F6}" dt="2025-02-03T20:52:15.611" v="636"/>
        <pc:sldMkLst>
          <pc:docMk/>
          <pc:sldMk cId="1599827624" sldId="343"/>
        </pc:sldMkLst>
      </pc:sldChg>
      <pc:sldChg chg="ord">
        <pc:chgData name="Elizabeth Chuff" userId="38116190-4549-4e2d-b050-c7c329fe7510" providerId="ADAL" clId="{B066BEDC-E234-4F91-A204-226A4853E8F6}" dt="2025-02-03T20:33:30.125" v="32"/>
        <pc:sldMkLst>
          <pc:docMk/>
          <pc:sldMk cId="3925637867" sldId="345"/>
        </pc:sldMkLst>
      </pc:sldChg>
      <pc:sldChg chg="addSp delSp modSp mod ord modAnim">
        <pc:chgData name="Elizabeth Chuff" userId="38116190-4549-4e2d-b050-c7c329fe7510" providerId="ADAL" clId="{B066BEDC-E234-4F91-A204-226A4853E8F6}" dt="2025-02-04T20:58:41.155" v="912"/>
        <pc:sldMkLst>
          <pc:docMk/>
          <pc:sldMk cId="1715465141" sldId="347"/>
        </pc:sldMkLst>
      </pc:sldChg>
      <pc:sldChg chg="addSp delSp modSp add mod delAnim">
        <pc:chgData name="Elizabeth Chuff" userId="38116190-4549-4e2d-b050-c7c329fe7510" providerId="ADAL" clId="{B066BEDC-E234-4F91-A204-226A4853E8F6}" dt="2025-02-03T20:36:12.142" v="83" actId="20577"/>
        <pc:sldMkLst>
          <pc:docMk/>
          <pc:sldMk cId="118180352" sldId="348"/>
        </pc:sldMkLst>
        <pc:spChg chg="mod">
          <ac:chgData name="Elizabeth Chuff" userId="38116190-4549-4e2d-b050-c7c329fe7510" providerId="ADAL" clId="{B066BEDC-E234-4F91-A204-226A4853E8F6}" dt="2025-02-03T20:36:12.142" v="83" actId="20577"/>
          <ac:spMkLst>
            <pc:docMk/>
            <pc:sldMk cId="118180352" sldId="348"/>
            <ac:spMk id="4" creationId="{179CA4FE-2D37-BF67-5597-9C185F3688F6}"/>
          </ac:spMkLst>
        </pc:spChg>
      </pc:sldChg>
      <pc:sldChg chg="modSp add mod ord">
        <pc:chgData name="Elizabeth Chuff" userId="38116190-4549-4e2d-b050-c7c329fe7510" providerId="ADAL" clId="{B066BEDC-E234-4F91-A204-226A4853E8F6}" dt="2025-02-03T20:35:59.545" v="54" actId="20577"/>
        <pc:sldMkLst>
          <pc:docMk/>
          <pc:sldMk cId="193555872" sldId="349"/>
        </pc:sldMkLst>
        <pc:spChg chg="mod">
          <ac:chgData name="Elizabeth Chuff" userId="38116190-4549-4e2d-b050-c7c329fe7510" providerId="ADAL" clId="{B066BEDC-E234-4F91-A204-226A4853E8F6}" dt="2025-02-03T20:35:59.545" v="54" actId="20577"/>
          <ac:spMkLst>
            <pc:docMk/>
            <pc:sldMk cId="193555872" sldId="349"/>
            <ac:spMk id="4" creationId="{8581BE30-5FCA-5953-8464-CF69BEE688E5}"/>
          </ac:spMkLst>
        </pc:spChg>
      </pc:sldChg>
      <pc:sldChg chg="addSp modSp add mod ord modAnim">
        <pc:chgData name="Elizabeth Chuff" userId="38116190-4549-4e2d-b050-c7c329fe7510" providerId="ADAL" clId="{B066BEDC-E234-4F91-A204-226A4853E8F6}" dt="2025-02-03T20:48:05.840" v="633" actId="115"/>
        <pc:sldMkLst>
          <pc:docMk/>
          <pc:sldMk cId="3766134814" sldId="350"/>
        </pc:sldMkLst>
        <pc:spChg chg="add mod">
          <ac:chgData name="Elizabeth Chuff" userId="38116190-4549-4e2d-b050-c7c329fe7510" providerId="ADAL" clId="{B066BEDC-E234-4F91-A204-226A4853E8F6}" dt="2025-02-03T20:48:05.840" v="633" actId="115"/>
          <ac:spMkLst>
            <pc:docMk/>
            <pc:sldMk cId="3766134814" sldId="350"/>
            <ac:spMk id="2" creationId="{21B3C06A-D7AF-CD02-20FC-D4D1F2FAE60F}"/>
          </ac:spMkLst>
        </pc:spChg>
        <pc:spChg chg="mod">
          <ac:chgData name="Elizabeth Chuff" userId="38116190-4549-4e2d-b050-c7c329fe7510" providerId="ADAL" clId="{B066BEDC-E234-4F91-A204-226A4853E8F6}" dt="2025-02-03T20:41:32.533" v="257" actId="20577"/>
          <ac:spMkLst>
            <pc:docMk/>
            <pc:sldMk cId="3766134814" sldId="350"/>
            <ac:spMk id="4" creationId="{8F40D0D2-151F-43DF-0C10-F87B4E865320}"/>
          </ac:spMkLst>
        </pc:spChg>
      </pc:sldChg>
    </pc:docChg>
  </pc:docChgLst>
  <pc:docChgLst>
    <pc:chgData name="Elizabeth Chuff" userId="38116190-4549-4e2d-b050-c7c329fe7510" providerId="ADAL" clId="{4F13CD50-F8A4-4D87-B587-19148E3CB208}"/>
    <pc:docChg chg="undo redo custSel addSld delSld modSld sldOrd">
      <pc:chgData name="Elizabeth Chuff" userId="38116190-4549-4e2d-b050-c7c329fe7510" providerId="ADAL" clId="{4F13CD50-F8A4-4D87-B587-19148E3CB208}" dt="2025-02-12T16:16:37.118" v="5102" actId="12789"/>
      <pc:docMkLst>
        <pc:docMk/>
      </pc:docMkLst>
      <pc:sldChg chg="addSp delSp modSp add del mod ord modTransition setBg">
        <pc:chgData name="Elizabeth Chuff" userId="38116190-4549-4e2d-b050-c7c329fe7510" providerId="ADAL" clId="{4F13CD50-F8A4-4D87-B587-19148E3CB208}" dt="2025-02-03T17:02:16.564" v="4282" actId="47"/>
        <pc:sldMkLst>
          <pc:docMk/>
          <pc:sldMk cId="629039773" sldId="272"/>
        </pc:sldMkLst>
      </pc:sldChg>
      <pc:sldChg chg="delSp del mod">
        <pc:chgData name="Elizabeth Chuff" userId="38116190-4549-4e2d-b050-c7c329fe7510" providerId="ADAL" clId="{4F13CD50-F8A4-4D87-B587-19148E3CB208}" dt="2025-02-12T16:01:52.962" v="4950" actId="47"/>
        <pc:sldMkLst>
          <pc:docMk/>
          <pc:sldMk cId="1455703565" sldId="285"/>
        </pc:sldMkLst>
        <pc:spChg chg="del">
          <ac:chgData name="Elizabeth Chuff" userId="38116190-4549-4e2d-b050-c7c329fe7510" providerId="ADAL" clId="{4F13CD50-F8A4-4D87-B587-19148E3CB208}" dt="2025-02-12T16:01:16.462" v="4913" actId="21"/>
          <ac:spMkLst>
            <pc:docMk/>
            <pc:sldMk cId="1455703565" sldId="285"/>
            <ac:spMk id="5" creationId="{DB946EFA-7A16-03E3-C87F-E4D12229A328}"/>
          </ac:spMkLst>
        </pc:spChg>
        <pc:picChg chg="del">
          <ac:chgData name="Elizabeth Chuff" userId="38116190-4549-4e2d-b050-c7c329fe7510" providerId="ADAL" clId="{4F13CD50-F8A4-4D87-B587-19148E3CB208}" dt="2025-02-12T16:01:16.462" v="4913" actId="21"/>
          <ac:picMkLst>
            <pc:docMk/>
            <pc:sldMk cId="1455703565" sldId="285"/>
            <ac:picMk id="3" creationId="{AA9A369C-AAE0-3982-4921-821EAF2565D9}"/>
          </ac:picMkLst>
        </pc:picChg>
      </pc:sldChg>
      <pc:sldChg chg="addSp delSp modSp del mod">
        <pc:chgData name="Elizabeth Chuff" userId="38116190-4549-4e2d-b050-c7c329fe7510" providerId="ADAL" clId="{4F13CD50-F8A4-4D87-B587-19148E3CB208}" dt="2025-01-17T16:51:23.606" v="400" actId="47"/>
        <pc:sldMkLst>
          <pc:docMk/>
          <pc:sldMk cId="2702593146" sldId="292"/>
        </pc:sldMkLst>
      </pc:sldChg>
      <pc:sldChg chg="addSp delSp modSp del mod">
        <pc:chgData name="Elizabeth Chuff" userId="38116190-4549-4e2d-b050-c7c329fe7510" providerId="ADAL" clId="{4F13CD50-F8A4-4D87-B587-19148E3CB208}" dt="2025-01-17T16:51:03.985" v="397" actId="47"/>
        <pc:sldMkLst>
          <pc:docMk/>
          <pc:sldMk cId="3394877704" sldId="294"/>
        </pc:sldMkLst>
      </pc:sldChg>
      <pc:sldChg chg="addSp delSp modSp add del mod ord modTransition setBg modAnim modNotesTx">
        <pc:chgData name="Elizabeth Chuff" userId="38116190-4549-4e2d-b050-c7c329fe7510" providerId="ADAL" clId="{4F13CD50-F8A4-4D87-B587-19148E3CB208}" dt="2025-02-12T16:04:03.402" v="4965"/>
        <pc:sldMkLst>
          <pc:docMk/>
          <pc:sldMk cId="3420295230" sldId="297"/>
        </pc:sldMkLst>
        <pc:spChg chg="add del mod">
          <ac:chgData name="Elizabeth Chuff" userId="38116190-4549-4e2d-b050-c7c329fe7510" providerId="ADAL" clId="{4F13CD50-F8A4-4D87-B587-19148E3CB208}" dt="2025-02-11T21:13:44.992" v="4525" actId="478"/>
          <ac:spMkLst>
            <pc:docMk/>
            <pc:sldMk cId="3420295230" sldId="297"/>
            <ac:spMk id="2" creationId="{23BD71C1-038E-F730-3779-FB0B6096AE74}"/>
          </ac:spMkLst>
        </pc:spChg>
        <pc:spChg chg="del mod">
          <ac:chgData name="Elizabeth Chuff" userId="38116190-4549-4e2d-b050-c7c329fe7510" providerId="ADAL" clId="{4F13CD50-F8A4-4D87-B587-19148E3CB208}" dt="2025-02-11T21:10:27.660" v="4466" actId="478"/>
          <ac:spMkLst>
            <pc:docMk/>
            <pc:sldMk cId="3420295230" sldId="297"/>
            <ac:spMk id="3" creationId="{2C21D20F-2DB1-7884-BD29-64E0439DCD9B}"/>
          </ac:spMkLst>
        </pc:spChg>
        <pc:spChg chg="mod">
          <ac:chgData name="Elizabeth Chuff" userId="38116190-4549-4e2d-b050-c7c329fe7510" providerId="ADAL" clId="{4F13CD50-F8A4-4D87-B587-19148E3CB208}" dt="2025-02-11T21:14:01.776" v="4530" actId="553"/>
          <ac:spMkLst>
            <pc:docMk/>
            <pc:sldMk cId="3420295230" sldId="297"/>
            <ac:spMk id="4" creationId="{68E6690D-FA96-FD1C-CA83-14823D634D91}"/>
          </ac:spMkLst>
        </pc:spChg>
        <pc:spChg chg="mod">
          <ac:chgData name="Elizabeth Chuff" userId="38116190-4549-4e2d-b050-c7c329fe7510" providerId="ADAL" clId="{4F13CD50-F8A4-4D87-B587-19148E3CB208}" dt="2025-01-17T16:51:53.104" v="410" actId="1076"/>
          <ac:spMkLst>
            <pc:docMk/>
            <pc:sldMk cId="3420295230" sldId="297"/>
            <ac:spMk id="5" creationId="{23E94DA0-7FCB-C241-AB87-78533181EDCB}"/>
          </ac:spMkLst>
        </pc:spChg>
        <pc:spChg chg="mod">
          <ac:chgData name="Elizabeth Chuff" userId="38116190-4549-4e2d-b050-c7c329fe7510" providerId="ADAL" clId="{4F13CD50-F8A4-4D87-B587-19148E3CB208}" dt="2025-01-17T16:53:35.791" v="504" actId="20577"/>
          <ac:spMkLst>
            <pc:docMk/>
            <pc:sldMk cId="3420295230" sldId="297"/>
            <ac:spMk id="6" creationId="{E7619166-AE9F-71CE-407E-CBA82FCB4B4D}"/>
          </ac:spMkLst>
        </pc:spChg>
        <pc:spChg chg="add del mod">
          <ac:chgData name="Elizabeth Chuff" userId="38116190-4549-4e2d-b050-c7c329fe7510" providerId="ADAL" clId="{4F13CD50-F8A4-4D87-B587-19148E3CB208}" dt="2025-02-11T21:13:52.240" v="4528" actId="478"/>
          <ac:spMkLst>
            <pc:docMk/>
            <pc:sldMk cId="3420295230" sldId="297"/>
            <ac:spMk id="7" creationId="{9B16501E-9B0F-9F60-3068-3F249010CBF9}"/>
          </ac:spMkLst>
        </pc:spChg>
        <pc:spChg chg="add del mod">
          <ac:chgData name="Elizabeth Chuff" userId="38116190-4549-4e2d-b050-c7c329fe7510" providerId="ADAL" clId="{4F13CD50-F8A4-4D87-B587-19148E3CB208}" dt="2025-02-11T21:10:33.021" v="4467" actId="478"/>
          <ac:spMkLst>
            <pc:docMk/>
            <pc:sldMk cId="3420295230" sldId="297"/>
            <ac:spMk id="8" creationId="{EBC9280B-ECF3-F72C-0713-241E62F0A743}"/>
          </ac:spMkLst>
        </pc:spChg>
        <pc:spChg chg="add del mod">
          <ac:chgData name="Elizabeth Chuff" userId="38116190-4549-4e2d-b050-c7c329fe7510" providerId="ADAL" clId="{4F13CD50-F8A4-4D87-B587-19148E3CB208}" dt="2025-02-11T21:10:34.243" v="4468" actId="478"/>
          <ac:spMkLst>
            <pc:docMk/>
            <pc:sldMk cId="3420295230" sldId="297"/>
            <ac:spMk id="9" creationId="{96743D8F-9ADF-0862-FCF9-418192800AF2}"/>
          </ac:spMkLst>
        </pc:spChg>
        <pc:spChg chg="add mod">
          <ac:chgData name="Elizabeth Chuff" userId="38116190-4549-4e2d-b050-c7c329fe7510" providerId="ADAL" clId="{4F13CD50-F8A4-4D87-B587-19148E3CB208}" dt="2025-02-11T21:14:01.776" v="4530" actId="553"/>
          <ac:spMkLst>
            <pc:docMk/>
            <pc:sldMk cId="3420295230" sldId="297"/>
            <ac:spMk id="11" creationId="{125E4D5D-7001-125A-ACEE-CD05F9E432C8}"/>
          </ac:spMkLst>
        </pc:spChg>
      </pc:sldChg>
      <pc:sldChg chg="addSp delSp modSp del mod">
        <pc:chgData name="Elizabeth Chuff" userId="38116190-4549-4e2d-b050-c7c329fe7510" providerId="ADAL" clId="{4F13CD50-F8A4-4D87-B587-19148E3CB208}" dt="2025-01-17T16:51:49.739" v="408" actId="47"/>
        <pc:sldMkLst>
          <pc:docMk/>
          <pc:sldMk cId="802544638" sldId="298"/>
        </pc:sldMkLst>
      </pc:sldChg>
      <pc:sldChg chg="addSp delSp modSp mod ord modAnim">
        <pc:chgData name="Elizabeth Chuff" userId="38116190-4549-4e2d-b050-c7c329fe7510" providerId="ADAL" clId="{4F13CD50-F8A4-4D87-B587-19148E3CB208}" dt="2025-01-17T18:07:41.829" v="2927" actId="478"/>
        <pc:sldMkLst>
          <pc:docMk/>
          <pc:sldMk cId="3699749277" sldId="299"/>
        </pc:sldMkLst>
      </pc:sldChg>
      <pc:sldChg chg="del">
        <pc:chgData name="Elizabeth Chuff" userId="38116190-4549-4e2d-b050-c7c329fe7510" providerId="ADAL" clId="{4F13CD50-F8A4-4D87-B587-19148E3CB208}" dt="2025-01-17T17:34:41.890" v="2246" actId="47"/>
        <pc:sldMkLst>
          <pc:docMk/>
          <pc:sldMk cId="4020192358" sldId="301"/>
        </pc:sldMkLst>
      </pc:sldChg>
      <pc:sldChg chg="addSp modSp del mod modAnim">
        <pc:chgData name="Elizabeth Chuff" userId="38116190-4549-4e2d-b050-c7c329fe7510" providerId="ADAL" clId="{4F13CD50-F8A4-4D87-B587-19148E3CB208}" dt="2025-02-03T16:56:40.939" v="4152" actId="47"/>
        <pc:sldMkLst>
          <pc:docMk/>
          <pc:sldMk cId="164828950" sldId="302"/>
        </pc:sldMkLst>
      </pc:sldChg>
      <pc:sldChg chg="modSp del mod">
        <pc:chgData name="Elizabeth Chuff" userId="38116190-4549-4e2d-b050-c7c329fe7510" providerId="ADAL" clId="{4F13CD50-F8A4-4D87-B587-19148E3CB208}" dt="2025-02-03T16:57:03.081" v="4196" actId="47"/>
        <pc:sldMkLst>
          <pc:docMk/>
          <pc:sldMk cId="34941617" sldId="303"/>
        </pc:sldMkLst>
      </pc:sldChg>
      <pc:sldChg chg="del">
        <pc:chgData name="Elizabeth Chuff" userId="38116190-4549-4e2d-b050-c7c329fe7510" providerId="ADAL" clId="{4F13CD50-F8A4-4D87-B587-19148E3CB208}" dt="2025-01-17T18:00:20.067" v="2686" actId="47"/>
        <pc:sldMkLst>
          <pc:docMk/>
          <pc:sldMk cId="1024437296" sldId="304"/>
        </pc:sldMkLst>
      </pc:sldChg>
      <pc:sldChg chg="addSp delSp modSp mod setBg">
        <pc:chgData name="Elizabeth Chuff" userId="38116190-4549-4e2d-b050-c7c329fe7510" providerId="ADAL" clId="{4F13CD50-F8A4-4D87-B587-19148E3CB208}" dt="2025-02-03T16:57:49.183" v="4239" actId="478"/>
        <pc:sldMkLst>
          <pc:docMk/>
          <pc:sldMk cId="1933853636" sldId="305"/>
        </pc:sldMkLst>
      </pc:sldChg>
      <pc:sldChg chg="modSp del">
        <pc:chgData name="Elizabeth Chuff" userId="38116190-4549-4e2d-b050-c7c329fe7510" providerId="ADAL" clId="{4F13CD50-F8A4-4D87-B587-19148E3CB208}" dt="2025-02-03T17:01:36.024" v="4280" actId="47"/>
        <pc:sldMkLst>
          <pc:docMk/>
          <pc:sldMk cId="307356983" sldId="306"/>
        </pc:sldMkLst>
      </pc:sldChg>
      <pc:sldChg chg="delSp modSp del mod ord delAnim">
        <pc:chgData name="Elizabeth Chuff" userId="38116190-4549-4e2d-b050-c7c329fe7510" providerId="ADAL" clId="{4F13CD50-F8A4-4D87-B587-19148E3CB208}" dt="2025-01-17T17:42:23.130" v="2264" actId="47"/>
        <pc:sldMkLst>
          <pc:docMk/>
          <pc:sldMk cId="3545691145" sldId="308"/>
        </pc:sldMkLst>
      </pc:sldChg>
      <pc:sldChg chg="addSp modSp mod ord modAnim modNotesTx">
        <pc:chgData name="Elizabeth Chuff" userId="38116190-4549-4e2d-b050-c7c329fe7510" providerId="ADAL" clId="{4F13CD50-F8A4-4D87-B587-19148E3CB208}" dt="2025-02-12T16:03:22.125" v="4956" actId="20577"/>
        <pc:sldMkLst>
          <pc:docMk/>
          <pc:sldMk cId="1883482016" sldId="310"/>
        </pc:sldMkLst>
        <pc:spChg chg="mod">
          <ac:chgData name="Elizabeth Chuff" userId="38116190-4549-4e2d-b050-c7c329fe7510" providerId="ADAL" clId="{4F13CD50-F8A4-4D87-B587-19148E3CB208}" dt="2025-01-24T20:49:36.411" v="3213" actId="553"/>
          <ac:spMkLst>
            <pc:docMk/>
            <pc:sldMk cId="1883482016" sldId="310"/>
            <ac:spMk id="7" creationId="{41DB0463-5D00-4B41-C387-3F34B8CFE21F}"/>
          </ac:spMkLst>
        </pc:spChg>
        <pc:spChg chg="mod">
          <ac:chgData name="Elizabeth Chuff" userId="38116190-4549-4e2d-b050-c7c329fe7510" providerId="ADAL" clId="{4F13CD50-F8A4-4D87-B587-19148E3CB208}" dt="2025-01-24T20:49:47.557" v="3214" actId="552"/>
          <ac:spMkLst>
            <pc:docMk/>
            <pc:sldMk cId="1883482016" sldId="310"/>
            <ac:spMk id="8" creationId="{6DD790DB-A545-6FBB-55C5-7B3553620B06}"/>
          </ac:spMkLst>
        </pc:spChg>
        <pc:spChg chg="mod">
          <ac:chgData name="Elizabeth Chuff" userId="38116190-4549-4e2d-b050-c7c329fe7510" providerId="ADAL" clId="{4F13CD50-F8A4-4D87-B587-19148E3CB208}" dt="2025-01-21T20:29:52.617" v="3000" actId="14100"/>
          <ac:spMkLst>
            <pc:docMk/>
            <pc:sldMk cId="1883482016" sldId="310"/>
            <ac:spMk id="10" creationId="{2A5CEE54-37BF-51B9-2BCF-F8B231A3AF05}"/>
          </ac:spMkLst>
        </pc:spChg>
        <pc:spChg chg="mod">
          <ac:chgData name="Elizabeth Chuff" userId="38116190-4549-4e2d-b050-c7c329fe7510" providerId="ADAL" clId="{4F13CD50-F8A4-4D87-B587-19148E3CB208}" dt="2025-01-21T20:29:52.112" v="2999" actId="14100"/>
          <ac:spMkLst>
            <pc:docMk/>
            <pc:sldMk cId="1883482016" sldId="310"/>
            <ac:spMk id="11" creationId="{1951A743-1304-AD38-90FB-3AAA5A837406}"/>
          </ac:spMkLst>
        </pc:spChg>
        <pc:spChg chg="mod">
          <ac:chgData name="Elizabeth Chuff" userId="38116190-4549-4e2d-b050-c7c329fe7510" providerId="ADAL" clId="{4F13CD50-F8A4-4D87-B587-19148E3CB208}" dt="2025-01-24T20:49:36.411" v="3213" actId="553"/>
          <ac:spMkLst>
            <pc:docMk/>
            <pc:sldMk cId="1883482016" sldId="310"/>
            <ac:spMk id="12" creationId="{5650F62B-5FD4-3CA8-17AC-78228C8101D2}"/>
          </ac:spMkLst>
        </pc:spChg>
        <pc:spChg chg="mod">
          <ac:chgData name="Elizabeth Chuff" userId="38116190-4549-4e2d-b050-c7c329fe7510" providerId="ADAL" clId="{4F13CD50-F8A4-4D87-B587-19148E3CB208}" dt="2025-01-24T20:49:47.557" v="3214" actId="552"/>
          <ac:spMkLst>
            <pc:docMk/>
            <pc:sldMk cId="1883482016" sldId="310"/>
            <ac:spMk id="13" creationId="{C87EEB8E-9009-EBC6-F9B6-A5CB4895DFBE}"/>
          </ac:spMkLst>
        </pc:spChg>
      </pc:sldChg>
      <pc:sldChg chg="addSp delSp modSp mod setBg modAnim modNotesTx">
        <pc:chgData name="Elizabeth Chuff" userId="38116190-4549-4e2d-b050-c7c329fe7510" providerId="ADAL" clId="{4F13CD50-F8A4-4D87-B587-19148E3CB208}" dt="2025-02-12T16:14:33.642" v="5088"/>
        <pc:sldMkLst>
          <pc:docMk/>
          <pc:sldMk cId="674172354" sldId="313"/>
        </pc:sldMkLst>
        <pc:spChg chg="mod">
          <ac:chgData name="Elizabeth Chuff" userId="38116190-4549-4e2d-b050-c7c329fe7510" providerId="ADAL" clId="{4F13CD50-F8A4-4D87-B587-19148E3CB208}" dt="2025-01-17T17:22:41.033" v="2101" actId="6549"/>
          <ac:spMkLst>
            <pc:docMk/>
            <pc:sldMk cId="674172354" sldId="313"/>
            <ac:spMk id="7" creationId="{1A8C0D79-CEB6-D09F-2DCE-99ECD35548B7}"/>
          </ac:spMkLst>
        </pc:spChg>
        <pc:spChg chg="mod topLvl">
          <ac:chgData name="Elizabeth Chuff" userId="38116190-4549-4e2d-b050-c7c329fe7510" providerId="ADAL" clId="{4F13CD50-F8A4-4D87-B587-19148E3CB208}" dt="2025-02-11T21:40:17.176" v="4749" actId="20577"/>
          <ac:spMkLst>
            <pc:docMk/>
            <pc:sldMk cId="674172354" sldId="313"/>
            <ac:spMk id="8" creationId="{8453721B-6AAD-C4B6-CC3A-885FFB67C8FF}"/>
          </ac:spMkLst>
        </pc:spChg>
      </pc:sldChg>
      <pc:sldChg chg="addSp delSp modSp del mod">
        <pc:chgData name="Elizabeth Chuff" userId="38116190-4549-4e2d-b050-c7c329fe7510" providerId="ADAL" clId="{4F13CD50-F8A4-4D87-B587-19148E3CB208}" dt="2025-02-03T16:57:05.242" v="4197" actId="47"/>
        <pc:sldMkLst>
          <pc:docMk/>
          <pc:sldMk cId="3197412407" sldId="314"/>
        </pc:sldMkLst>
      </pc:sldChg>
      <pc:sldChg chg="modSp del">
        <pc:chgData name="Elizabeth Chuff" userId="38116190-4549-4e2d-b050-c7c329fe7510" providerId="ADAL" clId="{4F13CD50-F8A4-4D87-B587-19148E3CB208}" dt="2025-02-03T17:01:36.024" v="4280" actId="47"/>
        <pc:sldMkLst>
          <pc:docMk/>
          <pc:sldMk cId="2118597573" sldId="315"/>
        </pc:sldMkLst>
      </pc:sldChg>
      <pc:sldChg chg="addSp delSp modSp del mod">
        <pc:chgData name="Elizabeth Chuff" userId="38116190-4549-4e2d-b050-c7c329fe7510" providerId="ADAL" clId="{4F13CD50-F8A4-4D87-B587-19148E3CB208}" dt="2025-01-17T16:51:20.804" v="398" actId="47"/>
        <pc:sldMkLst>
          <pc:docMk/>
          <pc:sldMk cId="3420394670" sldId="316"/>
        </pc:sldMkLst>
      </pc:sldChg>
      <pc:sldChg chg="addSp delSp modSp mod modNotesTx">
        <pc:chgData name="Elizabeth Chuff" userId="38116190-4549-4e2d-b050-c7c329fe7510" providerId="ADAL" clId="{4F13CD50-F8A4-4D87-B587-19148E3CB208}" dt="2025-02-12T16:02:28.352" v="4953"/>
        <pc:sldMkLst>
          <pc:docMk/>
          <pc:sldMk cId="2271728502" sldId="317"/>
        </pc:sldMkLst>
      </pc:sldChg>
      <pc:sldChg chg="addSp modSp mod">
        <pc:chgData name="Elizabeth Chuff" userId="38116190-4549-4e2d-b050-c7c329fe7510" providerId="ADAL" clId="{4F13CD50-F8A4-4D87-B587-19148E3CB208}" dt="2025-02-12T16:16:37.118" v="5102" actId="12789"/>
        <pc:sldMkLst>
          <pc:docMk/>
          <pc:sldMk cId="2719731403" sldId="324"/>
        </pc:sldMkLst>
        <pc:spChg chg="mod">
          <ac:chgData name="Elizabeth Chuff" userId="38116190-4549-4e2d-b050-c7c329fe7510" providerId="ADAL" clId="{4F13CD50-F8A4-4D87-B587-19148E3CB208}" dt="2025-02-12T16:01:41.471" v="4949" actId="20577"/>
          <ac:spMkLst>
            <pc:docMk/>
            <pc:sldMk cId="2719731403" sldId="324"/>
            <ac:spMk id="3" creationId="{43576B5F-C49F-41A9-ABA9-F18EDD133723}"/>
          </ac:spMkLst>
        </pc:spChg>
        <pc:spChg chg="add mod">
          <ac:chgData name="Elizabeth Chuff" userId="38116190-4549-4e2d-b050-c7c329fe7510" providerId="ADAL" clId="{4F13CD50-F8A4-4D87-B587-19148E3CB208}" dt="2025-02-12T16:16:37.118" v="5102" actId="12789"/>
          <ac:spMkLst>
            <pc:docMk/>
            <pc:sldMk cId="2719731403" sldId="324"/>
            <ac:spMk id="5" creationId="{DB946EFA-7A16-03E3-C87F-E4D12229A328}"/>
          </ac:spMkLst>
        </pc:spChg>
        <pc:picChg chg="add mod">
          <ac:chgData name="Elizabeth Chuff" userId="38116190-4549-4e2d-b050-c7c329fe7510" providerId="ADAL" clId="{4F13CD50-F8A4-4D87-B587-19148E3CB208}" dt="2025-02-12T16:16:37.118" v="5102" actId="12789"/>
          <ac:picMkLst>
            <pc:docMk/>
            <pc:sldMk cId="2719731403" sldId="324"/>
            <ac:picMk id="2" creationId="{AA9A369C-AAE0-3982-4921-821EAF2565D9}"/>
          </ac:picMkLst>
        </pc:picChg>
      </pc:sldChg>
      <pc:sldChg chg="addSp delSp modSp del mod">
        <pc:chgData name="Elizabeth Chuff" userId="38116190-4549-4e2d-b050-c7c329fe7510" providerId="ADAL" clId="{4F13CD50-F8A4-4D87-B587-19148E3CB208}" dt="2025-01-17T16:51:24.637" v="401" actId="47"/>
        <pc:sldMkLst>
          <pc:docMk/>
          <pc:sldMk cId="179018416" sldId="325"/>
        </pc:sldMkLst>
      </pc:sldChg>
      <pc:sldChg chg="addSp delSp modSp mod delAnim modAnim modNotesTx">
        <pc:chgData name="Elizabeth Chuff" userId="38116190-4549-4e2d-b050-c7c329fe7510" providerId="ADAL" clId="{4F13CD50-F8A4-4D87-B587-19148E3CB208}" dt="2025-02-12T16:03:35.262" v="4957"/>
        <pc:sldMkLst>
          <pc:docMk/>
          <pc:sldMk cId="3074152189" sldId="328"/>
        </pc:sldMkLst>
        <pc:graphicFrameChg chg="add mod modGraphic">
          <ac:chgData name="Elizabeth Chuff" userId="38116190-4549-4e2d-b050-c7c329fe7510" providerId="ADAL" clId="{4F13CD50-F8A4-4D87-B587-19148E3CB208}" dt="2025-02-11T21:08:47.669" v="4450" actId="6549"/>
          <ac:graphicFrameMkLst>
            <pc:docMk/>
            <pc:sldMk cId="3074152189" sldId="328"/>
            <ac:graphicFrameMk id="2" creationId="{9F6A813B-4263-F018-9675-CF0AD3E4D358}"/>
          </ac:graphicFrameMkLst>
        </pc:graphicFrameChg>
      </pc:sldChg>
      <pc:sldChg chg="addSp delSp modSp add del mod">
        <pc:chgData name="Elizabeth Chuff" userId="38116190-4549-4e2d-b050-c7c329fe7510" providerId="ADAL" clId="{4F13CD50-F8A4-4D87-B587-19148E3CB208}" dt="2025-02-03T16:56:14.491" v="4130" actId="47"/>
        <pc:sldMkLst>
          <pc:docMk/>
          <pc:sldMk cId="3090358412" sldId="329"/>
        </pc:sldMkLst>
      </pc:sldChg>
      <pc:sldChg chg="addSp delSp modSp del mod">
        <pc:chgData name="Elizabeth Chuff" userId="38116190-4549-4e2d-b050-c7c329fe7510" providerId="ADAL" clId="{4F13CD50-F8A4-4D87-B587-19148E3CB208}" dt="2025-01-17T16:51:22.532" v="399" actId="47"/>
        <pc:sldMkLst>
          <pc:docMk/>
          <pc:sldMk cId="2403209741" sldId="330"/>
        </pc:sldMkLst>
      </pc:sldChg>
      <pc:sldChg chg="modSp del mod modAnim">
        <pc:chgData name="Elizabeth Chuff" userId="38116190-4549-4e2d-b050-c7c329fe7510" providerId="ADAL" clId="{4F13CD50-F8A4-4D87-B587-19148E3CB208}" dt="2025-02-03T16:57:02.172" v="4195" actId="47"/>
        <pc:sldMkLst>
          <pc:docMk/>
          <pc:sldMk cId="2978495445" sldId="331"/>
        </pc:sldMkLst>
      </pc:sldChg>
      <pc:sldChg chg="addSp delSp modSp del mod ord delAnim">
        <pc:chgData name="Elizabeth Chuff" userId="38116190-4549-4e2d-b050-c7c329fe7510" providerId="ADAL" clId="{4F13CD50-F8A4-4D87-B587-19148E3CB208}" dt="2025-01-17T16:51:30.350" v="404" actId="47"/>
        <pc:sldMkLst>
          <pc:docMk/>
          <pc:sldMk cId="277150212" sldId="332"/>
        </pc:sldMkLst>
      </pc:sldChg>
      <pc:sldChg chg="modSp del mod">
        <pc:chgData name="Elizabeth Chuff" userId="38116190-4549-4e2d-b050-c7c329fe7510" providerId="ADAL" clId="{4F13CD50-F8A4-4D87-B587-19148E3CB208}" dt="2025-01-17T16:41:26.998" v="167" actId="47"/>
        <pc:sldMkLst>
          <pc:docMk/>
          <pc:sldMk cId="3069284743" sldId="334"/>
        </pc:sldMkLst>
      </pc:sldChg>
      <pc:sldChg chg="del ord">
        <pc:chgData name="Elizabeth Chuff" userId="38116190-4549-4e2d-b050-c7c329fe7510" providerId="ADAL" clId="{4F13CD50-F8A4-4D87-B587-19148E3CB208}" dt="2025-02-03T17:02:14.163" v="4281" actId="47"/>
        <pc:sldMkLst>
          <pc:docMk/>
          <pc:sldMk cId="2239874594" sldId="335"/>
        </pc:sldMkLst>
      </pc:sldChg>
      <pc:sldChg chg="delSp modSp add mod setBg modNotesTx">
        <pc:chgData name="Elizabeth Chuff" userId="38116190-4549-4e2d-b050-c7c329fe7510" providerId="ADAL" clId="{4F13CD50-F8A4-4D87-B587-19148E3CB208}" dt="2025-02-12T16:02:20.624" v="4952" actId="20577"/>
        <pc:sldMkLst>
          <pc:docMk/>
          <pc:sldMk cId="1198446392" sldId="336"/>
        </pc:sldMkLst>
        <pc:spChg chg="mod">
          <ac:chgData name="Elizabeth Chuff" userId="38116190-4549-4e2d-b050-c7c329fe7510" providerId="ADAL" clId="{4F13CD50-F8A4-4D87-B587-19148E3CB208}" dt="2025-02-03T17:05:39.272" v="4284" actId="14100"/>
          <ac:spMkLst>
            <pc:docMk/>
            <pc:sldMk cId="1198446392" sldId="336"/>
            <ac:spMk id="4" creationId="{B3CAE21D-7985-0DA4-C6BC-7AA0C3A2F4A0}"/>
          </ac:spMkLst>
        </pc:spChg>
        <pc:spChg chg="mod">
          <ac:chgData name="Elizabeth Chuff" userId="38116190-4549-4e2d-b050-c7c329fe7510" providerId="ADAL" clId="{4F13CD50-F8A4-4D87-B587-19148E3CB208}" dt="2025-01-17T18:02:22.435" v="2739" actId="113"/>
          <ac:spMkLst>
            <pc:docMk/>
            <pc:sldMk cId="1198446392" sldId="336"/>
            <ac:spMk id="7" creationId="{15F83D3A-486A-FD31-2A63-613A391B6F4C}"/>
          </ac:spMkLst>
        </pc:spChg>
        <pc:picChg chg="mod">
          <ac:chgData name="Elizabeth Chuff" userId="38116190-4549-4e2d-b050-c7c329fe7510" providerId="ADAL" clId="{4F13CD50-F8A4-4D87-B587-19148E3CB208}" dt="2025-01-17T16:42:51.693" v="223" actId="14861"/>
          <ac:picMkLst>
            <pc:docMk/>
            <pc:sldMk cId="1198446392" sldId="336"/>
            <ac:picMk id="10" creationId="{F88A9E43-56F2-69AC-FC87-6A7A7933097B}"/>
          </ac:picMkLst>
        </pc:picChg>
      </pc:sldChg>
      <pc:sldChg chg="addSp modSp add del mod">
        <pc:chgData name="Elizabeth Chuff" userId="38116190-4549-4e2d-b050-c7c329fe7510" providerId="ADAL" clId="{4F13CD50-F8A4-4D87-B587-19148E3CB208}" dt="2025-01-17T17:53:06.920" v="2374" actId="47"/>
        <pc:sldMkLst>
          <pc:docMk/>
          <pc:sldMk cId="645154267" sldId="337"/>
        </pc:sldMkLst>
      </pc:sldChg>
      <pc:sldChg chg="add del modTransition setBg">
        <pc:chgData name="Elizabeth Chuff" userId="38116190-4549-4e2d-b050-c7c329fe7510" providerId="ADAL" clId="{4F13CD50-F8A4-4D87-B587-19148E3CB208}" dt="2025-01-17T16:53:19.748" v="491"/>
        <pc:sldMkLst>
          <pc:docMk/>
          <pc:sldMk cId="1017783205" sldId="337"/>
        </pc:sldMkLst>
      </pc:sldChg>
      <pc:sldChg chg="add del setBg">
        <pc:chgData name="Elizabeth Chuff" userId="38116190-4549-4e2d-b050-c7c329fe7510" providerId="ADAL" clId="{4F13CD50-F8A4-4D87-B587-19148E3CB208}" dt="2025-01-17T17:14:43.782" v="1280"/>
        <pc:sldMkLst>
          <pc:docMk/>
          <pc:sldMk cId="2825592556" sldId="337"/>
        </pc:sldMkLst>
      </pc:sldChg>
      <pc:sldChg chg="delSp modSp add del mod">
        <pc:chgData name="Elizabeth Chuff" userId="38116190-4549-4e2d-b050-c7c329fe7510" providerId="ADAL" clId="{4F13CD50-F8A4-4D87-B587-19148E3CB208}" dt="2025-01-17T17:18:12.551" v="1515" actId="47"/>
        <pc:sldMkLst>
          <pc:docMk/>
          <pc:sldMk cId="343222766" sldId="338"/>
        </pc:sldMkLst>
      </pc:sldChg>
      <pc:sldChg chg="add del">
        <pc:chgData name="Elizabeth Chuff" userId="38116190-4549-4e2d-b050-c7c329fe7510" providerId="ADAL" clId="{4F13CD50-F8A4-4D87-B587-19148E3CB208}" dt="2025-01-17T17:18:29.712" v="1517" actId="47"/>
        <pc:sldMkLst>
          <pc:docMk/>
          <pc:sldMk cId="1278132910" sldId="338"/>
        </pc:sldMkLst>
      </pc:sldChg>
      <pc:sldChg chg="addSp delSp modSp add mod ord setBg modAnim">
        <pc:chgData name="Elizabeth Chuff" userId="38116190-4549-4e2d-b050-c7c329fe7510" providerId="ADAL" clId="{4F13CD50-F8A4-4D87-B587-19148E3CB208}" dt="2025-01-24T21:11:52.593" v="3695"/>
        <pc:sldMkLst>
          <pc:docMk/>
          <pc:sldMk cId="3460426018" sldId="338"/>
        </pc:sldMkLst>
      </pc:sldChg>
      <pc:sldChg chg="addSp delSp modSp add mod setBg">
        <pc:chgData name="Elizabeth Chuff" userId="38116190-4549-4e2d-b050-c7c329fe7510" providerId="ADAL" clId="{4F13CD50-F8A4-4D87-B587-19148E3CB208}" dt="2025-01-24T21:12:15.117" v="3698" actId="20577"/>
        <pc:sldMkLst>
          <pc:docMk/>
          <pc:sldMk cId="405367737" sldId="339"/>
        </pc:sldMkLst>
      </pc:sldChg>
      <pc:sldChg chg="delSp modSp add mod setBg">
        <pc:chgData name="Elizabeth Chuff" userId="38116190-4549-4e2d-b050-c7c329fe7510" providerId="ADAL" clId="{4F13CD50-F8A4-4D87-B587-19148E3CB208}" dt="2025-01-24T21:14:29.747" v="3790" actId="20577"/>
        <pc:sldMkLst>
          <pc:docMk/>
          <pc:sldMk cId="1071369798" sldId="340"/>
        </pc:sldMkLst>
      </pc:sldChg>
      <pc:sldChg chg="addSp delSp modSp add mod ord">
        <pc:chgData name="Elizabeth Chuff" userId="38116190-4549-4e2d-b050-c7c329fe7510" providerId="ADAL" clId="{4F13CD50-F8A4-4D87-B587-19148E3CB208}" dt="2025-01-17T18:07:31.645" v="2922" actId="478"/>
        <pc:sldMkLst>
          <pc:docMk/>
          <pc:sldMk cId="2413570173" sldId="341"/>
        </pc:sldMkLst>
      </pc:sldChg>
      <pc:sldChg chg="addSp delSp modSp add del mod ord setBg delAnim modAnim">
        <pc:chgData name="Elizabeth Chuff" userId="38116190-4549-4e2d-b050-c7c329fe7510" providerId="ADAL" clId="{4F13CD50-F8A4-4D87-B587-19148E3CB208}" dt="2025-02-03T16:56:38.087" v="4151" actId="47"/>
        <pc:sldMkLst>
          <pc:docMk/>
          <pc:sldMk cId="97306825" sldId="342"/>
        </pc:sldMkLst>
      </pc:sldChg>
      <pc:sldChg chg="delSp modSp add del mod ord setBg modAnim">
        <pc:chgData name="Elizabeth Chuff" userId="38116190-4549-4e2d-b050-c7c329fe7510" providerId="ADAL" clId="{4F13CD50-F8A4-4D87-B587-19148E3CB208}" dt="2025-02-12T15:57:53.430" v="4904" actId="2696"/>
        <pc:sldMkLst>
          <pc:docMk/>
          <pc:sldMk cId="1599827624" sldId="343"/>
        </pc:sldMkLst>
        <pc:spChg chg="del mod">
          <ac:chgData name="Elizabeth Chuff" userId="38116190-4549-4e2d-b050-c7c329fe7510" providerId="ADAL" clId="{4F13CD50-F8A4-4D87-B587-19148E3CB208}" dt="2025-02-11T21:15:38.778" v="4559" actId="478"/>
          <ac:spMkLst>
            <pc:docMk/>
            <pc:sldMk cId="1599827624" sldId="343"/>
            <ac:spMk id="5" creationId="{C21611AB-2A55-337A-6C66-53326D423A90}"/>
          </ac:spMkLst>
        </pc:spChg>
      </pc:sldChg>
      <pc:sldChg chg="add del">
        <pc:chgData name="Elizabeth Chuff" userId="38116190-4549-4e2d-b050-c7c329fe7510" providerId="ADAL" clId="{4F13CD50-F8A4-4D87-B587-19148E3CB208}" dt="2025-02-03T17:01:36.024" v="4280" actId="47"/>
        <pc:sldMkLst>
          <pc:docMk/>
          <pc:sldMk cId="2534949139" sldId="344"/>
        </pc:sldMkLst>
      </pc:sldChg>
      <pc:sldChg chg="delSp add del mod setBg">
        <pc:chgData name="Elizabeth Chuff" userId="38116190-4549-4e2d-b050-c7c329fe7510" providerId="ADAL" clId="{4F13CD50-F8A4-4D87-B587-19148E3CB208}" dt="2025-02-11T21:40:48.448" v="4752" actId="47"/>
        <pc:sldMkLst>
          <pc:docMk/>
          <pc:sldMk cId="3925637867" sldId="345"/>
        </pc:sldMkLst>
        <pc:grpChg chg="del">
          <ac:chgData name="Elizabeth Chuff" userId="38116190-4549-4e2d-b050-c7c329fe7510" providerId="ADAL" clId="{4F13CD50-F8A4-4D87-B587-19148E3CB208}" dt="2025-02-11T21:40:46.119" v="4751" actId="478"/>
          <ac:grpSpMkLst>
            <pc:docMk/>
            <pc:sldMk cId="3925637867" sldId="345"/>
            <ac:grpSpMk id="13" creationId="{6AACDB22-E000-BEED-CDA1-DE4CAEC7C559}"/>
          </ac:grpSpMkLst>
        </pc:grpChg>
      </pc:sldChg>
      <pc:sldChg chg="addSp delSp modSp new del mod setBg addAnim delAnim setClrOvrMap">
        <pc:chgData name="Elizabeth Chuff" userId="38116190-4549-4e2d-b050-c7c329fe7510" providerId="ADAL" clId="{4F13CD50-F8A4-4D87-B587-19148E3CB208}" dt="2025-01-24T20:58:25.426" v="3381" actId="47"/>
        <pc:sldMkLst>
          <pc:docMk/>
          <pc:sldMk cId="890763834" sldId="346"/>
        </pc:sldMkLst>
      </pc:sldChg>
      <pc:sldChg chg="modSp add del modAnim">
        <pc:chgData name="Elizabeth Chuff" userId="38116190-4549-4e2d-b050-c7c329fe7510" providerId="ADAL" clId="{4F13CD50-F8A4-4D87-B587-19148E3CB208}" dt="2025-01-24T20:52:42.185" v="3292" actId="47"/>
        <pc:sldMkLst>
          <pc:docMk/>
          <pc:sldMk cId="3802897629" sldId="346"/>
        </pc:sldMkLst>
      </pc:sldChg>
      <pc:sldChg chg="addSp modSp add del mod setBg">
        <pc:chgData name="Elizabeth Chuff" userId="38116190-4549-4e2d-b050-c7c329fe7510" providerId="ADAL" clId="{4F13CD50-F8A4-4D87-B587-19148E3CB208}" dt="2025-02-03T16:58:04.109" v="4240" actId="47"/>
        <pc:sldMkLst>
          <pc:docMk/>
          <pc:sldMk cId="3840187131" sldId="346"/>
        </pc:sldMkLst>
      </pc:sldChg>
      <pc:sldChg chg="delSp modSp add del mod ord delAnim">
        <pc:chgData name="Elizabeth Chuff" userId="38116190-4549-4e2d-b050-c7c329fe7510" providerId="ADAL" clId="{4F13CD50-F8A4-4D87-B587-19148E3CB208}" dt="2025-02-04T21:27:21.322" v="4317" actId="47"/>
        <pc:sldMkLst>
          <pc:docMk/>
          <pc:sldMk cId="1715465141" sldId="347"/>
        </pc:sldMkLst>
      </pc:sldChg>
      <pc:sldChg chg="add del setBg">
        <pc:chgData name="Elizabeth Chuff" userId="38116190-4549-4e2d-b050-c7c329fe7510" providerId="ADAL" clId="{4F13CD50-F8A4-4D87-B587-19148E3CB208}" dt="2025-01-24T21:26:27.006" v="4086" actId="2696"/>
        <pc:sldMkLst>
          <pc:docMk/>
          <pc:sldMk cId="3493454461" sldId="347"/>
        </pc:sldMkLst>
      </pc:sldChg>
      <pc:sldChg chg="delSp mod setBg delAnim modNotesTx">
        <pc:chgData name="Elizabeth Chuff" userId="38116190-4549-4e2d-b050-c7c329fe7510" providerId="ADAL" clId="{4F13CD50-F8A4-4D87-B587-19148E3CB208}" dt="2025-02-12T16:02:38.187" v="4954"/>
        <pc:sldMkLst>
          <pc:docMk/>
          <pc:sldMk cId="118180352" sldId="348"/>
        </pc:sldMkLst>
        <pc:picChg chg="del">
          <ac:chgData name="Elizabeth Chuff" userId="38116190-4549-4e2d-b050-c7c329fe7510" providerId="ADAL" clId="{4F13CD50-F8A4-4D87-B587-19148E3CB208}" dt="2025-02-12T15:52:05.062" v="4891" actId="478"/>
          <ac:picMkLst>
            <pc:docMk/>
            <pc:sldMk cId="118180352" sldId="348"/>
            <ac:picMk id="14" creationId="{FEC62B20-2787-A438-27C0-4B027564EFB4}"/>
          </ac:picMkLst>
        </pc:picChg>
      </pc:sldChg>
      <pc:sldChg chg="delSp mod setBg delAnim">
        <pc:chgData name="Elizabeth Chuff" userId="38116190-4549-4e2d-b050-c7c329fe7510" providerId="ADAL" clId="{4F13CD50-F8A4-4D87-B587-19148E3CB208}" dt="2025-02-12T15:59:29.644" v="4908"/>
        <pc:sldMkLst>
          <pc:docMk/>
          <pc:sldMk cId="193555872" sldId="349"/>
        </pc:sldMkLst>
        <pc:picChg chg="del">
          <ac:chgData name="Elizabeth Chuff" userId="38116190-4549-4e2d-b050-c7c329fe7510" providerId="ADAL" clId="{4F13CD50-F8A4-4D87-B587-19148E3CB208}" dt="2025-02-11T21:40:58.750" v="4754" actId="478"/>
          <ac:picMkLst>
            <pc:docMk/>
            <pc:sldMk cId="193555872" sldId="349"/>
            <ac:picMk id="14" creationId="{5FEFE5E0-B393-D1B9-F115-C21AC7D45C94}"/>
          </ac:picMkLst>
        </pc:picChg>
      </pc:sldChg>
      <pc:sldChg chg="delSp modSp mod setBg modAnim modNotesTx">
        <pc:chgData name="Elizabeth Chuff" userId="38116190-4549-4e2d-b050-c7c329fe7510" providerId="ADAL" clId="{4F13CD50-F8A4-4D87-B587-19148E3CB208}" dt="2025-02-12T16:15:54.375" v="5095"/>
        <pc:sldMkLst>
          <pc:docMk/>
          <pc:sldMk cId="3766134814" sldId="350"/>
        </pc:sldMkLst>
        <pc:spChg chg="mod">
          <ac:chgData name="Elizabeth Chuff" userId="38116190-4549-4e2d-b050-c7c329fe7510" providerId="ADAL" clId="{4F13CD50-F8A4-4D87-B587-19148E3CB208}" dt="2025-02-11T21:43:48.410" v="4850" actId="20577"/>
          <ac:spMkLst>
            <pc:docMk/>
            <pc:sldMk cId="3766134814" sldId="350"/>
            <ac:spMk id="2" creationId="{21B3C06A-D7AF-CD02-20FC-D4D1F2FAE60F}"/>
          </ac:spMkLst>
        </pc:spChg>
        <pc:picChg chg="del">
          <ac:chgData name="Elizabeth Chuff" userId="38116190-4549-4e2d-b050-c7c329fe7510" providerId="ADAL" clId="{4F13CD50-F8A4-4D87-B587-19148E3CB208}" dt="2025-02-12T15:59:13.099" v="4907" actId="478"/>
          <ac:picMkLst>
            <pc:docMk/>
            <pc:sldMk cId="3766134814" sldId="350"/>
            <ac:picMk id="14" creationId="{9E3FDFD9-3538-E41F-1BB8-35FD62D72612}"/>
          </ac:picMkLst>
        </pc:picChg>
      </pc:sldChg>
      <pc:sldChg chg="delSp modSp add mod delAnim modAnim modNotesTx">
        <pc:chgData name="Elizabeth Chuff" userId="38116190-4549-4e2d-b050-c7c329fe7510" providerId="ADAL" clId="{4F13CD50-F8A4-4D87-B587-19148E3CB208}" dt="2025-02-12T16:15:06.446" v="5091"/>
        <pc:sldMkLst>
          <pc:docMk/>
          <pc:sldMk cId="2083618809" sldId="351"/>
        </pc:sldMkLst>
        <pc:graphicFrameChg chg="modGraphic">
          <ac:chgData name="Elizabeth Chuff" userId="38116190-4549-4e2d-b050-c7c329fe7510" providerId="ADAL" clId="{4F13CD50-F8A4-4D87-B587-19148E3CB208}" dt="2025-02-11T21:42:18.833" v="4834" actId="121"/>
          <ac:graphicFrameMkLst>
            <pc:docMk/>
            <pc:sldMk cId="2083618809" sldId="351"/>
            <ac:graphicFrameMk id="2" creationId="{C6715CE2-2F2A-6AFF-F283-25BF9E771D20}"/>
          </ac:graphicFrameMkLst>
        </pc:graphicFrameChg>
      </pc:sldChg>
      <pc:sldChg chg="delSp modSp add mod delAnim modAnim modNotesTx">
        <pc:chgData name="Elizabeth Chuff" userId="38116190-4549-4e2d-b050-c7c329fe7510" providerId="ADAL" clId="{4F13CD50-F8A4-4D87-B587-19148E3CB208}" dt="2025-02-12T16:15:16.743" v="5092"/>
        <pc:sldMkLst>
          <pc:docMk/>
          <pc:sldMk cId="692300625" sldId="352"/>
        </pc:sldMkLst>
        <pc:graphicFrameChg chg="modGraphic">
          <ac:chgData name="Elizabeth Chuff" userId="38116190-4549-4e2d-b050-c7c329fe7510" providerId="ADAL" clId="{4F13CD50-F8A4-4D87-B587-19148E3CB208}" dt="2025-02-11T21:42:22.743" v="4835" actId="121"/>
          <ac:graphicFrameMkLst>
            <pc:docMk/>
            <pc:sldMk cId="692300625" sldId="352"/>
            <ac:graphicFrameMk id="2" creationId="{FE3F3348-7D4B-7B77-DBB1-2448F30CFB75}"/>
          </ac:graphicFrameMkLst>
        </pc:graphicFrameChg>
      </pc:sldChg>
      <pc:sldChg chg="delSp modSp add mod delAnim modAnim modNotesTx">
        <pc:chgData name="Elizabeth Chuff" userId="38116190-4549-4e2d-b050-c7c329fe7510" providerId="ADAL" clId="{4F13CD50-F8A4-4D87-B587-19148E3CB208}" dt="2025-02-12T16:15:29.274" v="5093"/>
        <pc:sldMkLst>
          <pc:docMk/>
          <pc:sldMk cId="1174424446" sldId="353"/>
        </pc:sldMkLst>
        <pc:graphicFrameChg chg="modGraphic">
          <ac:chgData name="Elizabeth Chuff" userId="38116190-4549-4e2d-b050-c7c329fe7510" providerId="ADAL" clId="{4F13CD50-F8A4-4D87-B587-19148E3CB208}" dt="2025-02-11T21:42:27.007" v="4836" actId="121"/>
          <ac:graphicFrameMkLst>
            <pc:docMk/>
            <pc:sldMk cId="1174424446" sldId="353"/>
            <ac:graphicFrameMk id="2" creationId="{C8DC3B8C-D2FF-4403-0199-2683CACCB3E6}"/>
          </ac:graphicFrameMkLst>
        </pc:graphicFrameChg>
      </pc:sldChg>
      <pc:sldChg chg="delSp modSp add mod delAnim modAnim modNotesTx">
        <pc:chgData name="Elizabeth Chuff" userId="38116190-4549-4e2d-b050-c7c329fe7510" providerId="ADAL" clId="{4F13CD50-F8A4-4D87-B587-19148E3CB208}" dt="2025-02-12T16:14:57.080" v="5090"/>
        <pc:sldMkLst>
          <pc:docMk/>
          <pc:sldMk cId="1469674475" sldId="354"/>
        </pc:sldMkLst>
        <pc:graphicFrameChg chg="modGraphic">
          <ac:chgData name="Elizabeth Chuff" userId="38116190-4549-4e2d-b050-c7c329fe7510" providerId="ADAL" clId="{4F13CD50-F8A4-4D87-B587-19148E3CB208}" dt="2025-02-11T21:42:10.900" v="4832" actId="121"/>
          <ac:graphicFrameMkLst>
            <pc:docMk/>
            <pc:sldMk cId="1469674475" sldId="354"/>
            <ac:graphicFrameMk id="2" creationId="{3BD06B1A-CE44-37E2-6565-42573D2FF0D8}"/>
          </ac:graphicFrameMkLst>
        </pc:graphicFrameChg>
      </pc:sldChg>
      <pc:sldChg chg="modSp add mod modAnim modNotesTx">
        <pc:chgData name="Elizabeth Chuff" userId="38116190-4549-4e2d-b050-c7c329fe7510" providerId="ADAL" clId="{4F13CD50-F8A4-4D87-B587-19148E3CB208}" dt="2025-02-12T16:15:37.449" v="5094"/>
        <pc:sldMkLst>
          <pc:docMk/>
          <pc:sldMk cId="3971757716" sldId="355"/>
        </pc:sldMkLst>
        <pc:spChg chg="mod">
          <ac:chgData name="Elizabeth Chuff" userId="38116190-4549-4e2d-b050-c7c329fe7510" providerId="ADAL" clId="{4F13CD50-F8A4-4D87-B587-19148E3CB208}" dt="2025-02-11T21:49:23.319" v="4889" actId="13926"/>
          <ac:spMkLst>
            <pc:docMk/>
            <pc:sldMk cId="3971757716" sldId="355"/>
            <ac:spMk id="6" creationId="{8FC78A6C-E418-569F-9060-5AC2824B4418}"/>
          </ac:spMkLst>
        </pc:spChg>
        <pc:graphicFrameChg chg="modGraphic">
          <ac:chgData name="Elizabeth Chuff" userId="38116190-4549-4e2d-b050-c7c329fe7510" providerId="ADAL" clId="{4F13CD50-F8A4-4D87-B587-19148E3CB208}" dt="2025-02-11T21:42:32.255" v="4838" actId="121"/>
          <ac:graphicFrameMkLst>
            <pc:docMk/>
            <pc:sldMk cId="3971757716" sldId="355"/>
            <ac:graphicFrameMk id="2" creationId="{92D64688-B466-6673-5334-F713E351DD47}"/>
          </ac:graphicFrameMkLst>
        </pc:graphicFrameChg>
      </pc:sldChg>
      <pc:sldChg chg="modSp add mod modAnim modNotesTx">
        <pc:chgData name="Elizabeth Chuff" userId="38116190-4549-4e2d-b050-c7c329fe7510" providerId="ADAL" clId="{4F13CD50-F8A4-4D87-B587-19148E3CB208}" dt="2025-02-12T16:14:54.701" v="5089"/>
        <pc:sldMkLst>
          <pc:docMk/>
          <pc:sldMk cId="2289788954" sldId="356"/>
        </pc:sldMkLst>
        <pc:graphicFrameChg chg="modGraphic">
          <ac:chgData name="Elizabeth Chuff" userId="38116190-4549-4e2d-b050-c7c329fe7510" providerId="ADAL" clId="{4F13CD50-F8A4-4D87-B587-19148E3CB208}" dt="2025-02-11T21:42:14.676" v="4833" actId="121"/>
          <ac:graphicFrameMkLst>
            <pc:docMk/>
            <pc:sldMk cId="2289788954" sldId="356"/>
            <ac:graphicFrameMk id="2" creationId="{562FCED7-EF73-60F5-3D76-2CE95DEF8F05}"/>
          </ac:graphicFrameMkLst>
        </pc:graphicFrameChg>
      </pc:sldChg>
      <pc:sldChg chg="addSp delSp modSp add mod ord modNotesTx">
        <pc:chgData name="Elizabeth Chuff" userId="38116190-4549-4e2d-b050-c7c329fe7510" providerId="ADAL" clId="{4F13CD50-F8A4-4D87-B587-19148E3CB208}" dt="2025-02-12T16:03:58.522" v="4964"/>
        <pc:sldMkLst>
          <pc:docMk/>
          <pc:sldMk cId="2932011128" sldId="357"/>
        </pc:sldMkLst>
        <pc:spChg chg="add del mod">
          <ac:chgData name="Elizabeth Chuff" userId="38116190-4549-4e2d-b050-c7c329fe7510" providerId="ADAL" clId="{4F13CD50-F8A4-4D87-B587-19148E3CB208}" dt="2025-02-11T21:14:14.396" v="4531" actId="478"/>
          <ac:spMkLst>
            <pc:docMk/>
            <pc:sldMk cId="2932011128" sldId="357"/>
            <ac:spMk id="2" creationId="{D5A8548A-E9CB-2AC4-D354-BD066D84CE13}"/>
          </ac:spMkLst>
        </pc:spChg>
        <pc:spChg chg="del mod">
          <ac:chgData name="Elizabeth Chuff" userId="38116190-4549-4e2d-b050-c7c329fe7510" providerId="ADAL" clId="{4F13CD50-F8A4-4D87-B587-19148E3CB208}" dt="2025-02-11T21:11:52.488" v="4481" actId="478"/>
          <ac:spMkLst>
            <pc:docMk/>
            <pc:sldMk cId="2932011128" sldId="357"/>
            <ac:spMk id="3" creationId="{02D355AC-A363-8407-B804-111102403F24}"/>
          </ac:spMkLst>
        </pc:spChg>
        <pc:spChg chg="del">
          <ac:chgData name="Elizabeth Chuff" userId="38116190-4549-4e2d-b050-c7c329fe7510" providerId="ADAL" clId="{4F13CD50-F8A4-4D87-B587-19148E3CB208}" dt="2025-02-11T21:07:11.007" v="4407" actId="478"/>
          <ac:spMkLst>
            <pc:docMk/>
            <pc:sldMk cId="2932011128" sldId="357"/>
            <ac:spMk id="4" creationId="{181AB2BF-63B7-D1C1-A2F1-93D2C7B3D9B9}"/>
          </ac:spMkLst>
        </pc:spChg>
        <pc:spChg chg="add mod">
          <ac:chgData name="Elizabeth Chuff" userId="38116190-4549-4e2d-b050-c7c329fe7510" providerId="ADAL" clId="{4F13CD50-F8A4-4D87-B587-19148E3CB208}" dt="2025-02-11T21:14:14.889" v="4532"/>
          <ac:spMkLst>
            <pc:docMk/>
            <pc:sldMk cId="2932011128" sldId="357"/>
            <ac:spMk id="7" creationId="{C8ACB733-EAA1-6066-2E90-09DAE553E347}"/>
          </ac:spMkLst>
        </pc:spChg>
        <pc:spChg chg="del">
          <ac:chgData name="Elizabeth Chuff" userId="38116190-4549-4e2d-b050-c7c329fe7510" providerId="ADAL" clId="{4F13CD50-F8A4-4D87-B587-19148E3CB208}" dt="2025-02-11T21:07:12.610" v="4408" actId="478"/>
          <ac:spMkLst>
            <pc:docMk/>
            <pc:sldMk cId="2932011128" sldId="357"/>
            <ac:spMk id="8" creationId="{2734F7E2-7FF7-3EB1-2EDF-31ABA75748B9}"/>
          </ac:spMkLst>
        </pc:spChg>
        <pc:spChg chg="del mod">
          <ac:chgData name="Elizabeth Chuff" userId="38116190-4549-4e2d-b050-c7c329fe7510" providerId="ADAL" clId="{4F13CD50-F8A4-4D87-B587-19148E3CB208}" dt="2025-02-11T21:07:16.768" v="4410" actId="478"/>
          <ac:spMkLst>
            <pc:docMk/>
            <pc:sldMk cId="2932011128" sldId="357"/>
            <ac:spMk id="9" creationId="{C09466EB-537C-A533-3654-6229F5A50AE3}"/>
          </ac:spMkLst>
        </pc:spChg>
      </pc:sldChg>
      <pc:sldChg chg="add del">
        <pc:chgData name="Elizabeth Chuff" userId="38116190-4549-4e2d-b050-c7c329fe7510" providerId="ADAL" clId="{4F13CD50-F8A4-4D87-B587-19148E3CB208}" dt="2025-02-11T21:07:02.629" v="4405" actId="2696"/>
        <pc:sldMkLst>
          <pc:docMk/>
          <pc:sldMk cId="3782369656" sldId="357"/>
        </pc:sldMkLst>
      </pc:sldChg>
      <pc:sldChg chg="addSp delSp modSp add mod modNotesTx">
        <pc:chgData name="Elizabeth Chuff" userId="38116190-4549-4e2d-b050-c7c329fe7510" providerId="ADAL" clId="{4F13CD50-F8A4-4D87-B587-19148E3CB208}" dt="2025-02-12T16:04:05.201" v="4966"/>
        <pc:sldMkLst>
          <pc:docMk/>
          <pc:sldMk cId="3029881892" sldId="358"/>
        </pc:sldMkLst>
        <pc:spChg chg="add del mod">
          <ac:chgData name="Elizabeth Chuff" userId="38116190-4549-4e2d-b050-c7c329fe7510" providerId="ADAL" clId="{4F13CD50-F8A4-4D87-B587-19148E3CB208}" dt="2025-02-12T15:56:50.834" v="4899" actId="478"/>
          <ac:spMkLst>
            <pc:docMk/>
            <pc:sldMk cId="3029881892" sldId="358"/>
            <ac:spMk id="2" creationId="{8C6081A2-9854-21A8-BABE-FB4385E5DA44}"/>
          </ac:spMkLst>
        </pc:spChg>
        <pc:spChg chg="del">
          <ac:chgData name="Elizabeth Chuff" userId="38116190-4549-4e2d-b050-c7c329fe7510" providerId="ADAL" clId="{4F13CD50-F8A4-4D87-B587-19148E3CB208}" dt="2025-02-11T21:12:02.712" v="4483" actId="478"/>
          <ac:spMkLst>
            <pc:docMk/>
            <pc:sldMk cId="3029881892" sldId="358"/>
            <ac:spMk id="3" creationId="{114A6B28-D432-549E-6876-CB456C831ED0}"/>
          </ac:spMkLst>
        </pc:spChg>
        <pc:spChg chg="add mod">
          <ac:chgData name="Elizabeth Chuff" userId="38116190-4549-4e2d-b050-c7c329fe7510" providerId="ADAL" clId="{4F13CD50-F8A4-4D87-B587-19148E3CB208}" dt="2025-02-12T15:56:51.380" v="4900"/>
          <ac:spMkLst>
            <pc:docMk/>
            <pc:sldMk cId="3029881892" sldId="358"/>
            <ac:spMk id="3" creationId="{75DA5721-B51D-6933-34BA-72DC5C034030}"/>
          </ac:spMkLst>
        </pc:spChg>
        <pc:spChg chg="del">
          <ac:chgData name="Elizabeth Chuff" userId="38116190-4549-4e2d-b050-c7c329fe7510" providerId="ADAL" clId="{4F13CD50-F8A4-4D87-B587-19148E3CB208}" dt="2025-02-11T21:12:04.447" v="4484" actId="478"/>
          <ac:spMkLst>
            <pc:docMk/>
            <pc:sldMk cId="3029881892" sldId="358"/>
            <ac:spMk id="4" creationId="{4F11F82A-3841-77A7-EDC6-87F4BF79EF65}"/>
          </ac:spMkLst>
        </pc:spChg>
        <pc:spChg chg="add mod">
          <ac:chgData name="Elizabeth Chuff" userId="38116190-4549-4e2d-b050-c7c329fe7510" providerId="ADAL" clId="{4F13CD50-F8A4-4D87-B587-19148E3CB208}" dt="2025-02-11T21:13:28.730" v="4513" actId="122"/>
          <ac:spMkLst>
            <pc:docMk/>
            <pc:sldMk cId="3029881892" sldId="358"/>
            <ac:spMk id="7" creationId="{588C12CB-5228-99D9-93ED-B4415C1CBE2C}"/>
          </ac:spMkLst>
        </pc:spChg>
        <pc:spChg chg="mod">
          <ac:chgData name="Elizabeth Chuff" userId="38116190-4549-4e2d-b050-c7c329fe7510" providerId="ADAL" clId="{4F13CD50-F8A4-4D87-B587-19148E3CB208}" dt="2025-02-11T21:14:42.734" v="4545" actId="1076"/>
          <ac:spMkLst>
            <pc:docMk/>
            <pc:sldMk cId="3029881892" sldId="358"/>
            <ac:spMk id="8" creationId="{31C69C0D-9C65-D90D-B65D-5F873037F403}"/>
          </ac:spMkLst>
        </pc:spChg>
        <pc:spChg chg="add del">
          <ac:chgData name="Elizabeth Chuff" userId="38116190-4549-4e2d-b050-c7c329fe7510" providerId="ADAL" clId="{4F13CD50-F8A4-4D87-B587-19148E3CB208}" dt="2025-02-11T21:14:23.120" v="4533" actId="478"/>
          <ac:spMkLst>
            <pc:docMk/>
            <pc:sldMk cId="3029881892" sldId="358"/>
            <ac:spMk id="9" creationId="{8A0B1C8B-1D15-8DE1-8388-99219F76267C}"/>
          </ac:spMkLst>
        </pc:spChg>
      </pc:sldChg>
      <pc:sldChg chg="modSp add mod modNotesTx">
        <pc:chgData name="Elizabeth Chuff" userId="38116190-4549-4e2d-b050-c7c329fe7510" providerId="ADAL" clId="{4F13CD50-F8A4-4D87-B587-19148E3CB208}" dt="2025-02-12T16:03:41.411" v="4958"/>
        <pc:sldMkLst>
          <pc:docMk/>
          <pc:sldMk cId="1194684719" sldId="359"/>
        </pc:sldMkLst>
        <pc:graphicFrameChg chg="modGraphic">
          <ac:chgData name="Elizabeth Chuff" userId="38116190-4549-4e2d-b050-c7c329fe7510" providerId="ADAL" clId="{4F13CD50-F8A4-4D87-B587-19148E3CB208}" dt="2025-02-11T21:08:55.747" v="4452" actId="6549"/>
          <ac:graphicFrameMkLst>
            <pc:docMk/>
            <pc:sldMk cId="1194684719" sldId="359"/>
            <ac:graphicFrameMk id="2" creationId="{237EC6FC-3E2F-6A86-977D-825F0BFF4EF9}"/>
          </ac:graphicFrameMkLst>
        </pc:graphicFrameChg>
      </pc:sldChg>
      <pc:sldChg chg="add del">
        <pc:chgData name="Elizabeth Chuff" userId="38116190-4549-4e2d-b050-c7c329fe7510" providerId="ADAL" clId="{4F13CD50-F8A4-4D87-B587-19148E3CB208}" dt="2025-02-11T21:08:31.769" v="4448" actId="47"/>
        <pc:sldMkLst>
          <pc:docMk/>
          <pc:sldMk cId="2472445866" sldId="359"/>
        </pc:sldMkLst>
      </pc:sldChg>
      <pc:sldChg chg="add del">
        <pc:chgData name="Elizabeth Chuff" userId="38116190-4549-4e2d-b050-c7c329fe7510" providerId="ADAL" clId="{4F13CD50-F8A4-4D87-B587-19148E3CB208}" dt="2025-02-11T21:08:31.769" v="4448" actId="47"/>
        <pc:sldMkLst>
          <pc:docMk/>
          <pc:sldMk cId="2819855400" sldId="360"/>
        </pc:sldMkLst>
      </pc:sldChg>
      <pc:sldChg chg="modSp add mod modNotesTx">
        <pc:chgData name="Elizabeth Chuff" userId="38116190-4549-4e2d-b050-c7c329fe7510" providerId="ADAL" clId="{4F13CD50-F8A4-4D87-B587-19148E3CB208}" dt="2025-02-12T16:03:43.526" v="4959"/>
        <pc:sldMkLst>
          <pc:docMk/>
          <pc:sldMk cId="3206335244" sldId="360"/>
        </pc:sldMkLst>
        <pc:graphicFrameChg chg="modGraphic">
          <ac:chgData name="Elizabeth Chuff" userId="38116190-4549-4e2d-b050-c7c329fe7510" providerId="ADAL" clId="{4F13CD50-F8A4-4D87-B587-19148E3CB208}" dt="2025-02-11T21:09:04.612" v="4454" actId="6549"/>
          <ac:graphicFrameMkLst>
            <pc:docMk/>
            <pc:sldMk cId="3206335244" sldId="360"/>
            <ac:graphicFrameMk id="2" creationId="{31C9C830-F43E-A585-F40B-8DF95B6152FB}"/>
          </ac:graphicFrameMkLst>
        </pc:graphicFrameChg>
      </pc:sldChg>
      <pc:sldChg chg="add del">
        <pc:chgData name="Elizabeth Chuff" userId="38116190-4549-4e2d-b050-c7c329fe7510" providerId="ADAL" clId="{4F13CD50-F8A4-4D87-B587-19148E3CB208}" dt="2025-02-11T21:08:31.769" v="4448" actId="47"/>
        <pc:sldMkLst>
          <pc:docMk/>
          <pc:sldMk cId="2819050298" sldId="361"/>
        </pc:sldMkLst>
      </pc:sldChg>
      <pc:sldChg chg="modSp add mod modNotesTx">
        <pc:chgData name="Elizabeth Chuff" userId="38116190-4549-4e2d-b050-c7c329fe7510" providerId="ADAL" clId="{4F13CD50-F8A4-4D87-B587-19148E3CB208}" dt="2025-02-12T16:03:46.526" v="4960"/>
        <pc:sldMkLst>
          <pc:docMk/>
          <pc:sldMk cId="3222910383" sldId="361"/>
        </pc:sldMkLst>
        <pc:graphicFrameChg chg="modGraphic">
          <ac:chgData name="Elizabeth Chuff" userId="38116190-4549-4e2d-b050-c7c329fe7510" providerId="ADAL" clId="{4F13CD50-F8A4-4D87-B587-19148E3CB208}" dt="2025-02-11T21:09:25.844" v="4458" actId="6549"/>
          <ac:graphicFrameMkLst>
            <pc:docMk/>
            <pc:sldMk cId="3222910383" sldId="361"/>
            <ac:graphicFrameMk id="2" creationId="{9FBB4045-76A3-5223-6D2D-E1C89B9F5A86}"/>
          </ac:graphicFrameMkLst>
        </pc:graphicFrameChg>
      </pc:sldChg>
      <pc:sldChg chg="add del">
        <pc:chgData name="Elizabeth Chuff" userId="38116190-4549-4e2d-b050-c7c329fe7510" providerId="ADAL" clId="{4F13CD50-F8A4-4D87-B587-19148E3CB208}" dt="2025-02-11T21:09:15.924" v="4456" actId="2890"/>
        <pc:sldMkLst>
          <pc:docMk/>
          <pc:sldMk cId="24946411" sldId="362"/>
        </pc:sldMkLst>
      </pc:sldChg>
      <pc:sldChg chg="modSp add mod modNotesTx">
        <pc:chgData name="Elizabeth Chuff" userId="38116190-4549-4e2d-b050-c7c329fe7510" providerId="ADAL" clId="{4F13CD50-F8A4-4D87-B587-19148E3CB208}" dt="2025-02-12T16:03:48.505" v="4961"/>
        <pc:sldMkLst>
          <pc:docMk/>
          <pc:sldMk cId="368782360" sldId="362"/>
        </pc:sldMkLst>
        <pc:graphicFrameChg chg="modGraphic">
          <ac:chgData name="Elizabeth Chuff" userId="38116190-4549-4e2d-b050-c7c329fe7510" providerId="ADAL" clId="{4F13CD50-F8A4-4D87-B587-19148E3CB208}" dt="2025-02-11T21:09:36.184" v="4460" actId="6549"/>
          <ac:graphicFrameMkLst>
            <pc:docMk/>
            <pc:sldMk cId="368782360" sldId="362"/>
            <ac:graphicFrameMk id="2" creationId="{C8724315-9C73-142E-A328-57EAC7419151}"/>
          </ac:graphicFrameMkLst>
        </pc:graphicFrameChg>
      </pc:sldChg>
      <pc:sldChg chg="modSp add mod modNotesTx">
        <pc:chgData name="Elizabeth Chuff" userId="38116190-4549-4e2d-b050-c7c329fe7510" providerId="ADAL" clId="{4F13CD50-F8A4-4D87-B587-19148E3CB208}" dt="2025-02-12T16:03:50.052" v="4962"/>
        <pc:sldMkLst>
          <pc:docMk/>
          <pc:sldMk cId="2587998613" sldId="363"/>
        </pc:sldMkLst>
        <pc:graphicFrameChg chg="mod modGraphic">
          <ac:chgData name="Elizabeth Chuff" userId="38116190-4549-4e2d-b050-c7c329fe7510" providerId="ADAL" clId="{4F13CD50-F8A4-4D87-B587-19148E3CB208}" dt="2025-02-12T15:56:01.333" v="4898"/>
          <ac:graphicFrameMkLst>
            <pc:docMk/>
            <pc:sldMk cId="2587998613" sldId="363"/>
            <ac:graphicFrameMk id="2" creationId="{B8F93D41-72CB-2375-3987-5422C289BE71}"/>
          </ac:graphicFrameMkLst>
        </pc:graphicFrameChg>
      </pc:sldChg>
      <pc:sldChg chg="modSp add del mod">
        <pc:chgData name="Elizabeth Chuff" userId="38116190-4549-4e2d-b050-c7c329fe7510" providerId="ADAL" clId="{4F13CD50-F8A4-4D87-B587-19148E3CB208}" dt="2025-02-11T21:10:09.587" v="4465" actId="47"/>
        <pc:sldMkLst>
          <pc:docMk/>
          <pc:sldMk cId="1716793728" sldId="364"/>
        </pc:sldMkLst>
        <pc:graphicFrameChg chg="modGraphic">
          <ac:chgData name="Elizabeth Chuff" userId="38116190-4549-4e2d-b050-c7c329fe7510" providerId="ADAL" clId="{4F13CD50-F8A4-4D87-B587-19148E3CB208}" dt="2025-02-11T21:10:05.137" v="4464" actId="6549"/>
          <ac:graphicFrameMkLst>
            <pc:docMk/>
            <pc:sldMk cId="1716793728" sldId="364"/>
            <ac:graphicFrameMk id="2" creationId="{A523D26F-68D8-39AB-3CD2-2896E695230C}"/>
          </ac:graphicFrameMkLst>
        </pc:graphicFrameChg>
      </pc:sldChg>
      <pc:sldChg chg="modSp add mod modNotesTx">
        <pc:chgData name="Elizabeth Chuff" userId="38116190-4549-4e2d-b050-c7c329fe7510" providerId="ADAL" clId="{4F13CD50-F8A4-4D87-B587-19148E3CB208}" dt="2025-02-12T16:03:51.522" v="4963"/>
        <pc:sldMkLst>
          <pc:docMk/>
          <pc:sldMk cId="744941736" sldId="365"/>
        </pc:sldMkLst>
        <pc:graphicFrameChg chg="modGraphic">
          <ac:chgData name="Elizabeth Chuff" userId="38116190-4549-4e2d-b050-c7c329fe7510" providerId="ADAL" clId="{4F13CD50-F8A4-4D87-B587-19148E3CB208}" dt="2025-02-12T15:55:36.959" v="4897" actId="6549"/>
          <ac:graphicFrameMkLst>
            <pc:docMk/>
            <pc:sldMk cId="744941736" sldId="365"/>
            <ac:graphicFrameMk id="2" creationId="{584C7582-A87C-40AC-ECED-C22446A13AFA}"/>
          </ac:graphicFrameMkLst>
        </pc:graphicFrameChg>
      </pc:sldChg>
      <pc:sldChg chg="addSp delSp modSp add mod modNotesTx">
        <pc:chgData name="Elizabeth Chuff" userId="38116190-4549-4e2d-b050-c7c329fe7510" providerId="ADAL" clId="{4F13CD50-F8A4-4D87-B587-19148E3CB208}" dt="2025-02-12T16:04:06.966" v="4967"/>
        <pc:sldMkLst>
          <pc:docMk/>
          <pc:sldMk cId="248670067" sldId="366"/>
        </pc:sldMkLst>
        <pc:spChg chg="del">
          <ac:chgData name="Elizabeth Chuff" userId="38116190-4549-4e2d-b050-c7c329fe7510" providerId="ADAL" clId="{4F13CD50-F8A4-4D87-B587-19148E3CB208}" dt="2025-02-12T15:56:54.689" v="4901" actId="478"/>
          <ac:spMkLst>
            <pc:docMk/>
            <pc:sldMk cId="248670067" sldId="366"/>
            <ac:spMk id="2" creationId="{47A54EA3-187B-12BB-F45C-9D09CC1ABFED}"/>
          </ac:spMkLst>
        </pc:spChg>
        <pc:spChg chg="add mod">
          <ac:chgData name="Elizabeth Chuff" userId="38116190-4549-4e2d-b050-c7c329fe7510" providerId="ADAL" clId="{4F13CD50-F8A4-4D87-B587-19148E3CB208}" dt="2025-02-11T21:14:59.614" v="4547"/>
          <ac:spMkLst>
            <pc:docMk/>
            <pc:sldMk cId="248670067" sldId="366"/>
            <ac:spMk id="3" creationId="{458D4BA6-5AE0-4814-6956-145D675250F4}"/>
          </ac:spMkLst>
        </pc:spChg>
        <pc:spChg chg="add mod">
          <ac:chgData name="Elizabeth Chuff" userId="38116190-4549-4e2d-b050-c7c329fe7510" providerId="ADAL" clId="{4F13CD50-F8A4-4D87-B587-19148E3CB208}" dt="2025-02-12T15:56:55.046" v="4902"/>
          <ac:spMkLst>
            <pc:docMk/>
            <pc:sldMk cId="248670067" sldId="366"/>
            <ac:spMk id="4" creationId="{40EABF15-3E6D-A867-8EF1-954B598528C7}"/>
          </ac:spMkLst>
        </pc:spChg>
        <pc:spChg chg="del">
          <ac:chgData name="Elizabeth Chuff" userId="38116190-4549-4e2d-b050-c7c329fe7510" providerId="ADAL" clId="{4F13CD50-F8A4-4D87-B587-19148E3CB208}" dt="2025-02-11T21:14:59.308" v="4546" actId="478"/>
          <ac:spMkLst>
            <pc:docMk/>
            <pc:sldMk cId="248670067" sldId="366"/>
            <ac:spMk id="8" creationId="{E096AE81-EAFE-6C84-E394-E35C845F5390}"/>
          </ac:spMkLst>
        </pc:spChg>
        <pc:spChg chg="mod">
          <ac:chgData name="Elizabeth Chuff" userId="38116190-4549-4e2d-b050-c7c329fe7510" providerId="ADAL" clId="{4F13CD50-F8A4-4D87-B587-19148E3CB208}" dt="2025-02-11T21:15:15.169" v="4554" actId="1076"/>
          <ac:spMkLst>
            <pc:docMk/>
            <pc:sldMk cId="248670067" sldId="366"/>
            <ac:spMk id="9" creationId="{EC22D6F2-BB89-41ED-04CF-6074E68ECFC9}"/>
          </ac:spMkLst>
        </pc:spChg>
      </pc:sldChg>
      <pc:sldChg chg="modSp add mod setBg modAnim modNotesTx">
        <pc:chgData name="Elizabeth Chuff" userId="38116190-4549-4e2d-b050-c7c329fe7510" providerId="ADAL" clId="{4F13CD50-F8A4-4D87-B587-19148E3CB208}" dt="2025-02-12T16:04:19.513" v="4969"/>
        <pc:sldMkLst>
          <pc:docMk/>
          <pc:sldMk cId="3735866918" sldId="367"/>
        </pc:sldMkLst>
        <pc:spChg chg="mod">
          <ac:chgData name="Elizabeth Chuff" userId="38116190-4549-4e2d-b050-c7c329fe7510" providerId="ADAL" clId="{4F13CD50-F8A4-4D87-B587-19148E3CB208}" dt="2025-02-11T21:16:17.497" v="4572" actId="14100"/>
          <ac:spMkLst>
            <pc:docMk/>
            <pc:sldMk cId="3735866918" sldId="367"/>
            <ac:spMk id="5" creationId="{D5E69C8B-5530-545D-289E-F54CDFEC868C}"/>
          </ac:spMkLst>
        </pc:spChg>
      </pc:sldChg>
      <pc:sldChg chg="modSp add mod setBg modAnim modNotesTx">
        <pc:chgData name="Elizabeth Chuff" userId="38116190-4549-4e2d-b050-c7c329fe7510" providerId="ADAL" clId="{4F13CD50-F8A4-4D87-B587-19148E3CB208}" dt="2025-02-12T16:04:16.850" v="4968"/>
        <pc:sldMkLst>
          <pc:docMk/>
          <pc:sldMk cId="2944325820" sldId="368"/>
        </pc:sldMkLst>
        <pc:spChg chg="mod">
          <ac:chgData name="Elizabeth Chuff" userId="38116190-4549-4e2d-b050-c7c329fe7510" providerId="ADAL" clId="{4F13CD50-F8A4-4D87-B587-19148E3CB208}" dt="2025-02-11T21:15:48.356" v="4565" actId="20577"/>
          <ac:spMkLst>
            <pc:docMk/>
            <pc:sldMk cId="2944325820" sldId="368"/>
            <ac:spMk id="5" creationId="{DCF19EFC-94C7-39C4-75D9-141690423B1D}"/>
          </ac:spMkLst>
        </pc:spChg>
      </pc:sldChg>
      <pc:sldChg chg="modSp add mod ord setBg modAnim modNotesTx">
        <pc:chgData name="Elizabeth Chuff" userId="38116190-4549-4e2d-b050-c7c329fe7510" providerId="ADAL" clId="{4F13CD50-F8A4-4D87-B587-19148E3CB208}" dt="2025-02-12T16:14:19.982" v="5087"/>
        <pc:sldMkLst>
          <pc:docMk/>
          <pc:sldMk cId="302509845" sldId="369"/>
        </pc:sldMkLst>
        <pc:spChg chg="mod">
          <ac:chgData name="Elizabeth Chuff" userId="38116190-4549-4e2d-b050-c7c329fe7510" providerId="ADAL" clId="{4F13CD50-F8A4-4D87-B587-19148E3CB208}" dt="2025-02-11T21:41:48.686" v="4831" actId="20577"/>
          <ac:spMkLst>
            <pc:docMk/>
            <pc:sldMk cId="302509845" sldId="369"/>
            <ac:spMk id="5" creationId="{781A89A4-F8CA-7D3A-9A54-CCC0C2DB6457}"/>
          </ac:spMkLst>
        </pc:spChg>
        <pc:spChg chg="mod">
          <ac:chgData name="Elizabeth Chuff" userId="38116190-4549-4e2d-b050-c7c329fe7510" providerId="ADAL" clId="{4F13CD50-F8A4-4D87-B587-19148E3CB208}" dt="2025-02-11T21:16:56.229" v="4597" actId="20577"/>
          <ac:spMkLst>
            <pc:docMk/>
            <pc:sldMk cId="302509845" sldId="369"/>
            <ac:spMk id="15" creationId="{1CC7457F-5435-97BB-D944-E2C2F47F9097}"/>
          </ac:spMkLst>
        </pc:spChg>
      </pc:sldChg>
      <pc:sldChg chg="delSp modSp add mod modAnim modNotesTx">
        <pc:chgData name="Elizabeth Chuff" userId="38116190-4549-4e2d-b050-c7c329fe7510" providerId="ADAL" clId="{4F13CD50-F8A4-4D87-B587-19148E3CB208}" dt="2025-02-12T16:16:00.907" v="5096"/>
        <pc:sldMkLst>
          <pc:docMk/>
          <pc:sldMk cId="529770373" sldId="370"/>
        </pc:sldMkLst>
        <pc:spChg chg="mod">
          <ac:chgData name="Elizabeth Chuff" userId="38116190-4549-4e2d-b050-c7c329fe7510" providerId="ADAL" clId="{4F13CD50-F8A4-4D87-B587-19148E3CB208}" dt="2025-02-12T16:00:50.330" v="4912" actId="20577"/>
          <ac:spMkLst>
            <pc:docMk/>
            <pc:sldMk cId="529770373" sldId="370"/>
            <ac:spMk id="2" creationId="{741A2315-558B-33FD-D858-325031E6C35B}"/>
          </ac:spMkLst>
        </pc:spChg>
        <pc:picChg chg="del">
          <ac:chgData name="Elizabeth Chuff" userId="38116190-4549-4e2d-b050-c7c329fe7510" providerId="ADAL" clId="{4F13CD50-F8A4-4D87-B587-19148E3CB208}" dt="2025-02-12T16:00:26.896" v="4911" actId="478"/>
          <ac:picMkLst>
            <pc:docMk/>
            <pc:sldMk cId="529770373" sldId="370"/>
            <ac:picMk id="14" creationId="{F9E36A97-2B46-213A-F90B-333FD4BD0476}"/>
          </ac:picMkLst>
        </pc:picChg>
      </pc:sldChg>
      <pc:sldChg chg="addSp delSp modSp add mod">
        <pc:chgData name="Elizabeth Chuff" userId="38116190-4549-4e2d-b050-c7c329fe7510" providerId="ADAL" clId="{4F13CD50-F8A4-4D87-B587-19148E3CB208}" dt="2025-02-12T16:13:23.071" v="5086" actId="207"/>
        <pc:sldMkLst>
          <pc:docMk/>
          <pc:sldMk cId="2868853417" sldId="371"/>
        </pc:sldMkLst>
        <pc:spChg chg="add del mod">
          <ac:chgData name="Elizabeth Chuff" userId="38116190-4549-4e2d-b050-c7c329fe7510" providerId="ADAL" clId="{4F13CD50-F8A4-4D87-B587-19148E3CB208}" dt="2025-02-12T16:11:29.658" v="5069" actId="478"/>
          <ac:spMkLst>
            <pc:docMk/>
            <pc:sldMk cId="2868853417" sldId="371"/>
            <ac:spMk id="2" creationId="{C3DA8A78-5A0F-FB47-2979-9723F5B4F5F3}"/>
          </ac:spMkLst>
        </pc:spChg>
        <pc:spChg chg="add del mod">
          <ac:chgData name="Elizabeth Chuff" userId="38116190-4549-4e2d-b050-c7c329fe7510" providerId="ADAL" clId="{4F13CD50-F8A4-4D87-B587-19148E3CB208}" dt="2025-02-12T16:11:24.838" v="5068" actId="478"/>
          <ac:spMkLst>
            <pc:docMk/>
            <pc:sldMk cId="2868853417" sldId="371"/>
            <ac:spMk id="8" creationId="{B7AFCD94-8E54-3FE4-F7EE-BD30A69902AB}"/>
          </ac:spMkLst>
        </pc:spChg>
        <pc:spChg chg="add mod">
          <ac:chgData name="Elizabeth Chuff" userId="38116190-4549-4e2d-b050-c7c329fe7510" providerId="ADAL" clId="{4F13CD50-F8A4-4D87-B587-19148E3CB208}" dt="2025-02-12T16:13:23.071" v="5086" actId="207"/>
          <ac:spMkLst>
            <pc:docMk/>
            <pc:sldMk cId="2868853417" sldId="371"/>
            <ac:spMk id="11" creationId="{EAD57B60-3809-6FC1-76A7-109D7092E0D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47173524198826E-2"/>
          <c:y val="7.8879488143143925E-2"/>
          <c:w val="0.90531649417659399"/>
          <c:h val="0.76990228417393769"/>
        </c:manualLayout>
      </c:layout>
      <c:scatterChart>
        <c:scatterStyle val="lineMarker"/>
        <c:varyColors val="0"/>
        <c:ser>
          <c:idx val="0"/>
          <c:order val="0"/>
          <c:tx>
            <c:strRef>
              <c:f>'CT Avg Tip Fee'!$B$5</c:f>
              <c:strCache>
                <c:ptCount val="1"/>
                <c:pt idx="0">
                  <c:v>MIRA Hartford MSW Tip Fees</c:v>
                </c:pt>
              </c:strCache>
            </c:strRef>
          </c:tx>
          <c:spPr>
            <a:ln w="19050" cap="rnd">
              <a:solidFill>
                <a:srgbClr val="FF0000"/>
              </a:solidFill>
              <a:round/>
            </a:ln>
            <a:effectLst/>
          </c:spPr>
          <c:marker>
            <c:symbol val="circle"/>
            <c:size val="5"/>
            <c:spPr>
              <a:solidFill>
                <a:srgbClr val="FF0000"/>
              </a:solidFill>
              <a:ln w="9525">
                <a:solidFill>
                  <a:srgbClr val="FF0000"/>
                </a:solidFill>
              </a:ln>
              <a:effectLst/>
            </c:spPr>
          </c:marker>
          <c:xVal>
            <c:numRef>
              <c:f>'CT Avg Tip Fee'!$A$6:$A$21</c:f>
              <c:numCache>
                <c:formatCode>General</c:formatCode>
                <c:ptCount val="16"/>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numCache>
            </c:numRef>
          </c:xVal>
          <c:yVal>
            <c:numRef>
              <c:f>'CT Avg Tip Fee'!$B$6:$B$21</c:f>
              <c:numCache>
                <c:formatCode>_("$"* #,##0_);_("$"* \(#,##0\);_("$"* "-"??_);_(@_)</c:formatCode>
                <c:ptCount val="16"/>
                <c:pt idx="0">
                  <c:v>69</c:v>
                </c:pt>
                <c:pt idx="1">
                  <c:v>69</c:v>
                </c:pt>
                <c:pt idx="2">
                  <c:v>66</c:v>
                </c:pt>
                <c:pt idx="3">
                  <c:v>69</c:v>
                </c:pt>
                <c:pt idx="4">
                  <c:v>67</c:v>
                </c:pt>
                <c:pt idx="5">
                  <c:v>68</c:v>
                </c:pt>
                <c:pt idx="6">
                  <c:v>72</c:v>
                </c:pt>
                <c:pt idx="7">
                  <c:v>75</c:v>
                </c:pt>
                <c:pt idx="8">
                  <c:v>87</c:v>
                </c:pt>
                <c:pt idx="9">
                  <c:v>93</c:v>
                </c:pt>
                <c:pt idx="10">
                  <c:v>109</c:v>
                </c:pt>
                <c:pt idx="11">
                  <c:v>111</c:v>
                </c:pt>
                <c:pt idx="12">
                  <c:v>120</c:v>
                </c:pt>
                <c:pt idx="13">
                  <c:v>131</c:v>
                </c:pt>
                <c:pt idx="14">
                  <c:v>138</c:v>
                </c:pt>
              </c:numCache>
            </c:numRef>
          </c:yVal>
          <c:smooth val="0"/>
          <c:extLst>
            <c:ext xmlns:c16="http://schemas.microsoft.com/office/drawing/2014/chart" uri="{C3380CC4-5D6E-409C-BE32-E72D297353CC}">
              <c16:uniqueId val="{00000000-2F99-4E4F-86C4-088EEB9A21E1}"/>
            </c:ext>
          </c:extLst>
        </c:ser>
        <c:dLbls>
          <c:showLegendKey val="0"/>
          <c:showVal val="0"/>
          <c:showCatName val="0"/>
          <c:showSerName val="0"/>
          <c:showPercent val="0"/>
          <c:showBubbleSize val="0"/>
        </c:dLbls>
        <c:axId val="1969221008"/>
        <c:axId val="1969448560"/>
      </c:scatterChart>
      <c:valAx>
        <c:axId val="1969221008"/>
        <c:scaling>
          <c:orientation val="minMax"/>
          <c:max val="2026"/>
          <c:min val="2012"/>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9448560"/>
        <c:crosses val="autoZero"/>
        <c:crossBetween val="midCat"/>
        <c:majorUnit val="2"/>
      </c:valAx>
      <c:valAx>
        <c:axId val="1969448560"/>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9221008"/>
        <c:crosses val="autoZero"/>
        <c:crossBetween val="midCat"/>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47173524198826E-2"/>
          <c:y val="7.8879488143143925E-2"/>
          <c:w val="0.90531649417659399"/>
          <c:h val="0.76990228417393769"/>
        </c:manualLayout>
      </c:layout>
      <c:scatterChart>
        <c:scatterStyle val="lineMarker"/>
        <c:varyColors val="0"/>
        <c:ser>
          <c:idx val="0"/>
          <c:order val="0"/>
          <c:tx>
            <c:strRef>
              <c:f>'CT Avg Tip Fee'!$B$5</c:f>
              <c:strCache>
                <c:ptCount val="1"/>
                <c:pt idx="0">
                  <c:v>MIRA Hartford MSW Tip Fees</c:v>
                </c:pt>
              </c:strCache>
            </c:strRef>
          </c:tx>
          <c:spPr>
            <a:ln w="19050" cap="rnd">
              <a:solidFill>
                <a:srgbClr val="FF0000"/>
              </a:solidFill>
              <a:round/>
            </a:ln>
            <a:effectLst/>
          </c:spPr>
          <c:marker>
            <c:symbol val="circle"/>
            <c:size val="5"/>
            <c:spPr>
              <a:solidFill>
                <a:srgbClr val="FF0000"/>
              </a:solidFill>
              <a:ln w="9525">
                <a:solidFill>
                  <a:srgbClr val="FF0000"/>
                </a:solidFill>
              </a:ln>
              <a:effectLst/>
            </c:spPr>
          </c:marker>
          <c:xVal>
            <c:numRef>
              <c:f>'CT Avg Tip Fee'!$A$6:$A$21</c:f>
              <c:numCache>
                <c:formatCode>General</c:formatCode>
                <c:ptCount val="16"/>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numCache>
            </c:numRef>
          </c:xVal>
          <c:yVal>
            <c:numRef>
              <c:f>'CT Avg Tip Fee'!$B$6:$B$21</c:f>
              <c:numCache>
                <c:formatCode>_("$"* #,##0_);_("$"* \(#,##0\);_("$"* "-"??_);_(@_)</c:formatCode>
                <c:ptCount val="16"/>
                <c:pt idx="0">
                  <c:v>69</c:v>
                </c:pt>
                <c:pt idx="1">
                  <c:v>69</c:v>
                </c:pt>
                <c:pt idx="2">
                  <c:v>66</c:v>
                </c:pt>
                <c:pt idx="3">
                  <c:v>69</c:v>
                </c:pt>
                <c:pt idx="4">
                  <c:v>67</c:v>
                </c:pt>
                <c:pt idx="5">
                  <c:v>68</c:v>
                </c:pt>
                <c:pt idx="6">
                  <c:v>72</c:v>
                </c:pt>
                <c:pt idx="7">
                  <c:v>75</c:v>
                </c:pt>
                <c:pt idx="8">
                  <c:v>87</c:v>
                </c:pt>
                <c:pt idx="9">
                  <c:v>93</c:v>
                </c:pt>
                <c:pt idx="10">
                  <c:v>109</c:v>
                </c:pt>
                <c:pt idx="11">
                  <c:v>111</c:v>
                </c:pt>
                <c:pt idx="12">
                  <c:v>120</c:v>
                </c:pt>
                <c:pt idx="13">
                  <c:v>131</c:v>
                </c:pt>
                <c:pt idx="14">
                  <c:v>138</c:v>
                </c:pt>
              </c:numCache>
            </c:numRef>
          </c:yVal>
          <c:smooth val="0"/>
          <c:extLst>
            <c:ext xmlns:c16="http://schemas.microsoft.com/office/drawing/2014/chart" uri="{C3380CC4-5D6E-409C-BE32-E72D297353CC}">
              <c16:uniqueId val="{00000000-2F99-4E4F-86C4-088EEB9A21E1}"/>
            </c:ext>
          </c:extLst>
        </c:ser>
        <c:ser>
          <c:idx val="3"/>
          <c:order val="1"/>
          <c:tx>
            <c:strRef>
              <c:f>'CT Avg Tip Fee'!$E$5</c:f>
              <c:strCache>
                <c:ptCount val="1"/>
                <c:pt idx="0">
                  <c:v>SCRRRA Service Fee</c:v>
                </c:pt>
              </c:strCache>
            </c:strRef>
          </c:tx>
          <c:spPr>
            <a:ln w="19050" cap="rnd">
              <a:solidFill>
                <a:srgbClr val="0070C0"/>
              </a:solidFill>
              <a:round/>
            </a:ln>
            <a:effectLst/>
          </c:spPr>
          <c:marker>
            <c:symbol val="circle"/>
            <c:size val="5"/>
            <c:spPr>
              <a:solidFill>
                <a:schemeClr val="accent1"/>
              </a:solidFill>
              <a:ln w="9525">
                <a:solidFill>
                  <a:schemeClr val="accent1"/>
                </a:solidFill>
              </a:ln>
              <a:effectLst/>
            </c:spPr>
          </c:marker>
          <c:xVal>
            <c:numRef>
              <c:f>'CT Avg Tip Fee'!$A$6:$A$21</c:f>
              <c:numCache>
                <c:formatCode>General</c:formatCode>
                <c:ptCount val="16"/>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numCache>
            </c:numRef>
          </c:xVal>
          <c:yVal>
            <c:numRef>
              <c:f>'CT Avg Tip Fee'!$E$6:$E$21</c:f>
              <c:numCache>
                <c:formatCode>_("$"* #,##0_);_("$"* \(#,##0\);_("$"* "-"??_);_(@_)</c:formatCode>
                <c:ptCount val="16"/>
                <c:pt idx="0">
                  <c:v>60</c:v>
                </c:pt>
                <c:pt idx="1">
                  <c:v>60</c:v>
                </c:pt>
                <c:pt idx="2">
                  <c:v>58</c:v>
                </c:pt>
                <c:pt idx="3">
                  <c:v>58</c:v>
                </c:pt>
                <c:pt idx="4">
                  <c:v>58</c:v>
                </c:pt>
                <c:pt idx="5">
                  <c:v>58</c:v>
                </c:pt>
                <c:pt idx="6">
                  <c:v>58</c:v>
                </c:pt>
                <c:pt idx="7">
                  <c:v>58</c:v>
                </c:pt>
                <c:pt idx="8">
                  <c:v>58</c:v>
                </c:pt>
                <c:pt idx="9">
                  <c:v>58</c:v>
                </c:pt>
                <c:pt idx="10">
                  <c:v>58</c:v>
                </c:pt>
                <c:pt idx="11">
                  <c:v>59.25</c:v>
                </c:pt>
                <c:pt idx="12">
                  <c:v>61.25</c:v>
                </c:pt>
                <c:pt idx="13">
                  <c:v>67.81</c:v>
                </c:pt>
                <c:pt idx="14">
                  <c:v>75.06</c:v>
                </c:pt>
                <c:pt idx="15">
                  <c:v>83.091419999999999</c:v>
                </c:pt>
              </c:numCache>
            </c:numRef>
          </c:yVal>
          <c:smooth val="0"/>
          <c:extLst>
            <c:ext xmlns:c16="http://schemas.microsoft.com/office/drawing/2014/chart" uri="{C3380CC4-5D6E-409C-BE32-E72D297353CC}">
              <c16:uniqueId val="{00000003-2F99-4E4F-86C4-088EEB9A21E1}"/>
            </c:ext>
          </c:extLst>
        </c:ser>
        <c:dLbls>
          <c:showLegendKey val="0"/>
          <c:showVal val="0"/>
          <c:showCatName val="0"/>
          <c:showSerName val="0"/>
          <c:showPercent val="0"/>
          <c:showBubbleSize val="0"/>
        </c:dLbls>
        <c:axId val="1969221008"/>
        <c:axId val="1969448560"/>
      </c:scatterChart>
      <c:valAx>
        <c:axId val="1969221008"/>
        <c:scaling>
          <c:orientation val="minMax"/>
          <c:max val="2026"/>
          <c:min val="2012"/>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9448560"/>
        <c:crosses val="autoZero"/>
        <c:crossBetween val="midCat"/>
        <c:majorUnit val="2"/>
      </c:valAx>
      <c:valAx>
        <c:axId val="1969448560"/>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9221008"/>
        <c:crosses val="autoZero"/>
        <c:crossBetween val="midCat"/>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47173524198826E-2"/>
          <c:y val="7.8879488143143925E-2"/>
          <c:w val="0.90531649417659399"/>
          <c:h val="0.76990228417393769"/>
        </c:manualLayout>
      </c:layout>
      <c:scatterChart>
        <c:scatterStyle val="lineMarker"/>
        <c:varyColors val="0"/>
        <c:ser>
          <c:idx val="0"/>
          <c:order val="0"/>
          <c:tx>
            <c:strRef>
              <c:f>'CT Avg Tip Fee'!$B$5</c:f>
              <c:strCache>
                <c:ptCount val="1"/>
                <c:pt idx="0">
                  <c:v>MIRA Hartford MSW Tip Fees</c:v>
                </c:pt>
              </c:strCache>
            </c:strRef>
          </c:tx>
          <c:spPr>
            <a:ln w="19050" cap="rnd">
              <a:solidFill>
                <a:srgbClr val="FF0000"/>
              </a:solidFill>
              <a:round/>
            </a:ln>
            <a:effectLst/>
          </c:spPr>
          <c:marker>
            <c:symbol val="circle"/>
            <c:size val="5"/>
            <c:spPr>
              <a:solidFill>
                <a:srgbClr val="FF0000"/>
              </a:solidFill>
              <a:ln w="9525">
                <a:solidFill>
                  <a:srgbClr val="FF0000"/>
                </a:solidFill>
              </a:ln>
              <a:effectLst/>
            </c:spPr>
          </c:marker>
          <c:xVal>
            <c:numRef>
              <c:f>'CT Avg Tip Fee'!$A$6:$A$21</c:f>
              <c:numCache>
                <c:formatCode>General</c:formatCode>
                <c:ptCount val="16"/>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numCache>
            </c:numRef>
          </c:xVal>
          <c:yVal>
            <c:numRef>
              <c:f>'CT Avg Tip Fee'!$B$6:$B$21</c:f>
              <c:numCache>
                <c:formatCode>_("$"* #,##0_);_("$"* \(#,##0\);_("$"* "-"??_);_(@_)</c:formatCode>
                <c:ptCount val="16"/>
                <c:pt idx="0">
                  <c:v>69</c:v>
                </c:pt>
                <c:pt idx="1">
                  <c:v>69</c:v>
                </c:pt>
                <c:pt idx="2">
                  <c:v>66</c:v>
                </c:pt>
                <c:pt idx="3">
                  <c:v>69</c:v>
                </c:pt>
                <c:pt idx="4">
                  <c:v>67</c:v>
                </c:pt>
                <c:pt idx="5">
                  <c:v>68</c:v>
                </c:pt>
                <c:pt idx="6">
                  <c:v>72</c:v>
                </c:pt>
                <c:pt idx="7">
                  <c:v>75</c:v>
                </c:pt>
                <c:pt idx="8">
                  <c:v>87</c:v>
                </c:pt>
                <c:pt idx="9">
                  <c:v>93</c:v>
                </c:pt>
                <c:pt idx="10">
                  <c:v>109</c:v>
                </c:pt>
                <c:pt idx="11">
                  <c:v>111</c:v>
                </c:pt>
                <c:pt idx="12">
                  <c:v>120</c:v>
                </c:pt>
                <c:pt idx="13">
                  <c:v>131</c:v>
                </c:pt>
                <c:pt idx="14">
                  <c:v>138</c:v>
                </c:pt>
              </c:numCache>
            </c:numRef>
          </c:yVal>
          <c:smooth val="0"/>
          <c:extLst>
            <c:ext xmlns:c16="http://schemas.microsoft.com/office/drawing/2014/chart" uri="{C3380CC4-5D6E-409C-BE32-E72D297353CC}">
              <c16:uniqueId val="{00000000-2F99-4E4F-86C4-088EEB9A21E1}"/>
            </c:ext>
          </c:extLst>
        </c:ser>
        <c:ser>
          <c:idx val="1"/>
          <c:order val="1"/>
          <c:tx>
            <c:strRef>
              <c:f>'CT Avg Tip Fee'!$C$5</c:f>
              <c:strCache>
                <c:ptCount val="1"/>
                <c:pt idx="0">
                  <c:v>HRRA</c:v>
                </c:pt>
              </c:strCache>
            </c:strRef>
          </c:tx>
          <c:spPr>
            <a:ln w="19050" cap="rnd">
              <a:solidFill>
                <a:srgbClr val="7030A0"/>
              </a:solidFill>
              <a:round/>
            </a:ln>
            <a:effectLst/>
          </c:spPr>
          <c:marker>
            <c:symbol val="circle"/>
            <c:size val="5"/>
            <c:spPr>
              <a:solidFill>
                <a:srgbClr val="7030A0"/>
              </a:solidFill>
              <a:ln w="9525">
                <a:solidFill>
                  <a:srgbClr val="7030A0"/>
                </a:solidFill>
              </a:ln>
              <a:effectLst/>
            </c:spPr>
          </c:marker>
          <c:xVal>
            <c:numRef>
              <c:f>'CT Avg Tip Fee'!$A$6:$A$21</c:f>
              <c:numCache>
                <c:formatCode>General</c:formatCode>
                <c:ptCount val="16"/>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numCache>
            </c:numRef>
          </c:xVal>
          <c:yVal>
            <c:numRef>
              <c:f>'CT Avg Tip Fee'!$C$6:$C$21</c:f>
              <c:numCache>
                <c:formatCode>General</c:formatCode>
                <c:ptCount val="16"/>
                <c:pt idx="12" formatCode="_(&quot;$&quot;* #,##0_);_(&quot;$&quot;* \(#,##0\);_(&quot;$&quot;* &quot;-&quot;??_);_(@_)">
                  <c:v>106</c:v>
                </c:pt>
              </c:numCache>
            </c:numRef>
          </c:yVal>
          <c:smooth val="0"/>
          <c:extLst>
            <c:ext xmlns:c16="http://schemas.microsoft.com/office/drawing/2014/chart" uri="{C3380CC4-5D6E-409C-BE32-E72D297353CC}">
              <c16:uniqueId val="{00000001-2F99-4E4F-86C4-088EEB9A21E1}"/>
            </c:ext>
          </c:extLst>
        </c:ser>
        <c:ser>
          <c:idx val="3"/>
          <c:order val="2"/>
          <c:tx>
            <c:strRef>
              <c:f>'CT Avg Tip Fee'!$E$5</c:f>
              <c:strCache>
                <c:ptCount val="1"/>
                <c:pt idx="0">
                  <c:v>SCRRRA Service Fee</c:v>
                </c:pt>
              </c:strCache>
            </c:strRef>
          </c:tx>
          <c:spPr>
            <a:ln w="19050" cap="rnd">
              <a:solidFill>
                <a:srgbClr val="0070C0"/>
              </a:solidFill>
              <a:round/>
            </a:ln>
            <a:effectLst/>
          </c:spPr>
          <c:marker>
            <c:symbol val="circle"/>
            <c:size val="5"/>
            <c:spPr>
              <a:solidFill>
                <a:schemeClr val="accent1"/>
              </a:solidFill>
              <a:ln w="9525">
                <a:solidFill>
                  <a:schemeClr val="accent1"/>
                </a:solidFill>
              </a:ln>
              <a:effectLst/>
            </c:spPr>
          </c:marker>
          <c:xVal>
            <c:numRef>
              <c:f>'CT Avg Tip Fee'!$A$6:$A$21</c:f>
              <c:numCache>
                <c:formatCode>General</c:formatCode>
                <c:ptCount val="16"/>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numCache>
            </c:numRef>
          </c:xVal>
          <c:yVal>
            <c:numRef>
              <c:f>'CT Avg Tip Fee'!$E$6:$E$21</c:f>
              <c:numCache>
                <c:formatCode>_("$"* #,##0_);_("$"* \(#,##0\);_("$"* "-"??_);_(@_)</c:formatCode>
                <c:ptCount val="16"/>
                <c:pt idx="0">
                  <c:v>60</c:v>
                </c:pt>
                <c:pt idx="1">
                  <c:v>60</c:v>
                </c:pt>
                <c:pt idx="2">
                  <c:v>58</c:v>
                </c:pt>
                <c:pt idx="3">
                  <c:v>58</c:v>
                </c:pt>
                <c:pt idx="4">
                  <c:v>58</c:v>
                </c:pt>
                <c:pt idx="5">
                  <c:v>58</c:v>
                </c:pt>
                <c:pt idx="6">
                  <c:v>58</c:v>
                </c:pt>
                <c:pt idx="7">
                  <c:v>58</c:v>
                </c:pt>
                <c:pt idx="8">
                  <c:v>58</c:v>
                </c:pt>
                <c:pt idx="9">
                  <c:v>58</c:v>
                </c:pt>
                <c:pt idx="10">
                  <c:v>58</c:v>
                </c:pt>
                <c:pt idx="11">
                  <c:v>59.25</c:v>
                </c:pt>
                <c:pt idx="12">
                  <c:v>61.25</c:v>
                </c:pt>
                <c:pt idx="13">
                  <c:v>67.81</c:v>
                </c:pt>
                <c:pt idx="14">
                  <c:v>75.06</c:v>
                </c:pt>
                <c:pt idx="15">
                  <c:v>83.091419999999999</c:v>
                </c:pt>
              </c:numCache>
            </c:numRef>
          </c:yVal>
          <c:smooth val="0"/>
          <c:extLst>
            <c:ext xmlns:c16="http://schemas.microsoft.com/office/drawing/2014/chart" uri="{C3380CC4-5D6E-409C-BE32-E72D297353CC}">
              <c16:uniqueId val="{00000003-2F99-4E4F-86C4-088EEB9A21E1}"/>
            </c:ext>
          </c:extLst>
        </c:ser>
        <c:dLbls>
          <c:showLegendKey val="0"/>
          <c:showVal val="0"/>
          <c:showCatName val="0"/>
          <c:showSerName val="0"/>
          <c:showPercent val="0"/>
          <c:showBubbleSize val="0"/>
        </c:dLbls>
        <c:axId val="1969221008"/>
        <c:axId val="1969448560"/>
      </c:scatterChart>
      <c:valAx>
        <c:axId val="1969221008"/>
        <c:scaling>
          <c:orientation val="minMax"/>
          <c:max val="2026"/>
          <c:min val="2012"/>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9448560"/>
        <c:crosses val="autoZero"/>
        <c:crossBetween val="midCat"/>
        <c:majorUnit val="2"/>
      </c:valAx>
      <c:valAx>
        <c:axId val="1969448560"/>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9221008"/>
        <c:crosses val="autoZero"/>
        <c:crossBetween val="midCat"/>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47173524198826E-2"/>
          <c:y val="7.8879488143143925E-2"/>
          <c:w val="0.90531649417659399"/>
          <c:h val="0.76990228417393769"/>
        </c:manualLayout>
      </c:layout>
      <c:scatterChart>
        <c:scatterStyle val="lineMarker"/>
        <c:varyColors val="0"/>
        <c:ser>
          <c:idx val="0"/>
          <c:order val="0"/>
          <c:tx>
            <c:strRef>
              <c:f>'CT Avg Tip Fee'!$B$5</c:f>
              <c:strCache>
                <c:ptCount val="1"/>
                <c:pt idx="0">
                  <c:v>MIRA Hartford MSW Tip Fees</c:v>
                </c:pt>
              </c:strCache>
            </c:strRef>
          </c:tx>
          <c:spPr>
            <a:ln w="19050" cap="rnd">
              <a:solidFill>
                <a:srgbClr val="FF0000"/>
              </a:solidFill>
              <a:round/>
            </a:ln>
            <a:effectLst/>
          </c:spPr>
          <c:marker>
            <c:symbol val="circle"/>
            <c:size val="5"/>
            <c:spPr>
              <a:solidFill>
                <a:srgbClr val="FF0000"/>
              </a:solidFill>
              <a:ln w="9525">
                <a:solidFill>
                  <a:srgbClr val="FF0000"/>
                </a:solidFill>
              </a:ln>
              <a:effectLst/>
            </c:spPr>
          </c:marker>
          <c:xVal>
            <c:numRef>
              <c:f>'CT Avg Tip Fee'!$A$6:$A$21</c:f>
              <c:numCache>
                <c:formatCode>General</c:formatCode>
                <c:ptCount val="16"/>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numCache>
            </c:numRef>
          </c:xVal>
          <c:yVal>
            <c:numRef>
              <c:f>'CT Avg Tip Fee'!$B$6:$B$21</c:f>
              <c:numCache>
                <c:formatCode>_("$"* #,##0_);_("$"* \(#,##0\);_("$"* "-"??_);_(@_)</c:formatCode>
                <c:ptCount val="16"/>
                <c:pt idx="0">
                  <c:v>69</c:v>
                </c:pt>
                <c:pt idx="1">
                  <c:v>69</c:v>
                </c:pt>
                <c:pt idx="2">
                  <c:v>66</c:v>
                </c:pt>
                <c:pt idx="3">
                  <c:v>69</c:v>
                </c:pt>
                <c:pt idx="4">
                  <c:v>67</c:v>
                </c:pt>
                <c:pt idx="5">
                  <c:v>68</c:v>
                </c:pt>
                <c:pt idx="6">
                  <c:v>72</c:v>
                </c:pt>
                <c:pt idx="7">
                  <c:v>75</c:v>
                </c:pt>
                <c:pt idx="8">
                  <c:v>87</c:v>
                </c:pt>
                <c:pt idx="9">
                  <c:v>93</c:v>
                </c:pt>
                <c:pt idx="10">
                  <c:v>109</c:v>
                </c:pt>
                <c:pt idx="11">
                  <c:v>111</c:v>
                </c:pt>
                <c:pt idx="12">
                  <c:v>120</c:v>
                </c:pt>
                <c:pt idx="13">
                  <c:v>131</c:v>
                </c:pt>
                <c:pt idx="14">
                  <c:v>138</c:v>
                </c:pt>
              </c:numCache>
            </c:numRef>
          </c:yVal>
          <c:smooth val="0"/>
          <c:extLst>
            <c:ext xmlns:c16="http://schemas.microsoft.com/office/drawing/2014/chart" uri="{C3380CC4-5D6E-409C-BE32-E72D297353CC}">
              <c16:uniqueId val="{00000000-2F99-4E4F-86C4-088EEB9A21E1}"/>
            </c:ext>
          </c:extLst>
        </c:ser>
        <c:ser>
          <c:idx val="1"/>
          <c:order val="1"/>
          <c:tx>
            <c:strRef>
              <c:f>'CT Avg Tip Fee'!$C$5</c:f>
              <c:strCache>
                <c:ptCount val="1"/>
                <c:pt idx="0">
                  <c:v>HRRA</c:v>
                </c:pt>
              </c:strCache>
            </c:strRef>
          </c:tx>
          <c:spPr>
            <a:ln w="19050" cap="rnd">
              <a:solidFill>
                <a:srgbClr val="7030A0"/>
              </a:solidFill>
              <a:round/>
            </a:ln>
            <a:effectLst/>
          </c:spPr>
          <c:marker>
            <c:symbol val="circle"/>
            <c:size val="5"/>
            <c:spPr>
              <a:solidFill>
                <a:srgbClr val="7030A0"/>
              </a:solidFill>
              <a:ln w="9525">
                <a:solidFill>
                  <a:srgbClr val="7030A0"/>
                </a:solidFill>
              </a:ln>
              <a:effectLst/>
            </c:spPr>
          </c:marker>
          <c:xVal>
            <c:numRef>
              <c:f>'CT Avg Tip Fee'!$A$6:$A$21</c:f>
              <c:numCache>
                <c:formatCode>General</c:formatCode>
                <c:ptCount val="16"/>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numCache>
            </c:numRef>
          </c:xVal>
          <c:yVal>
            <c:numRef>
              <c:f>'CT Avg Tip Fee'!$C$6:$C$21</c:f>
              <c:numCache>
                <c:formatCode>General</c:formatCode>
                <c:ptCount val="16"/>
                <c:pt idx="12" formatCode="_(&quot;$&quot;* #,##0_);_(&quot;$&quot;* \(#,##0\);_(&quot;$&quot;* &quot;-&quot;??_);_(@_)">
                  <c:v>106</c:v>
                </c:pt>
              </c:numCache>
            </c:numRef>
          </c:yVal>
          <c:smooth val="0"/>
          <c:extLst>
            <c:ext xmlns:c16="http://schemas.microsoft.com/office/drawing/2014/chart" uri="{C3380CC4-5D6E-409C-BE32-E72D297353CC}">
              <c16:uniqueId val="{00000001-2F99-4E4F-86C4-088EEB9A21E1}"/>
            </c:ext>
          </c:extLst>
        </c:ser>
        <c:ser>
          <c:idx val="2"/>
          <c:order val="2"/>
          <c:tx>
            <c:strRef>
              <c:f>'CT Avg Tip Fee'!$D$5</c:f>
              <c:strCache>
                <c:ptCount val="1"/>
                <c:pt idx="0">
                  <c:v>MIRA</c:v>
                </c:pt>
              </c:strCache>
            </c:strRef>
          </c:tx>
          <c:spPr>
            <a:ln w="19050" cap="rnd">
              <a:solidFill>
                <a:srgbClr val="009245"/>
              </a:solidFill>
              <a:round/>
            </a:ln>
            <a:effectLst/>
          </c:spPr>
          <c:marker>
            <c:symbol val="circle"/>
            <c:size val="5"/>
            <c:spPr>
              <a:solidFill>
                <a:srgbClr val="00B050"/>
              </a:solidFill>
              <a:ln w="9525">
                <a:solidFill>
                  <a:srgbClr val="00B050"/>
                </a:solidFill>
              </a:ln>
              <a:effectLst/>
            </c:spPr>
          </c:marker>
          <c:xVal>
            <c:numRef>
              <c:f>'CT Avg Tip Fee'!$A$6:$A$21</c:f>
              <c:numCache>
                <c:formatCode>General</c:formatCode>
                <c:ptCount val="16"/>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numCache>
            </c:numRef>
          </c:xVal>
          <c:yVal>
            <c:numRef>
              <c:f>'CT Avg Tip Fee'!$D$6:$D$21</c:f>
              <c:numCache>
                <c:formatCode>General</c:formatCode>
                <c:ptCount val="16"/>
                <c:pt idx="12" formatCode="_(&quot;$&quot;* #,##0_);_(&quot;$&quot;* \(#,##0\);_(&quot;$&quot;* &quot;-&quot;??_);_(@_)">
                  <c:v>131</c:v>
                </c:pt>
              </c:numCache>
            </c:numRef>
          </c:yVal>
          <c:smooth val="0"/>
          <c:extLst>
            <c:ext xmlns:c16="http://schemas.microsoft.com/office/drawing/2014/chart" uri="{C3380CC4-5D6E-409C-BE32-E72D297353CC}">
              <c16:uniqueId val="{00000002-2F99-4E4F-86C4-088EEB9A21E1}"/>
            </c:ext>
          </c:extLst>
        </c:ser>
        <c:ser>
          <c:idx val="3"/>
          <c:order val="3"/>
          <c:tx>
            <c:strRef>
              <c:f>'CT Avg Tip Fee'!$E$5</c:f>
              <c:strCache>
                <c:ptCount val="1"/>
                <c:pt idx="0">
                  <c:v>SCRRRA Service Fee</c:v>
                </c:pt>
              </c:strCache>
            </c:strRef>
          </c:tx>
          <c:spPr>
            <a:ln w="19050" cap="rnd">
              <a:solidFill>
                <a:srgbClr val="0070C0"/>
              </a:solidFill>
              <a:round/>
            </a:ln>
            <a:effectLst/>
          </c:spPr>
          <c:marker>
            <c:symbol val="circle"/>
            <c:size val="5"/>
            <c:spPr>
              <a:solidFill>
                <a:schemeClr val="accent1"/>
              </a:solidFill>
              <a:ln w="9525">
                <a:solidFill>
                  <a:schemeClr val="accent1"/>
                </a:solidFill>
              </a:ln>
              <a:effectLst/>
            </c:spPr>
          </c:marker>
          <c:xVal>
            <c:numRef>
              <c:f>'CT Avg Tip Fee'!$A$6:$A$21</c:f>
              <c:numCache>
                <c:formatCode>General</c:formatCode>
                <c:ptCount val="16"/>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numCache>
            </c:numRef>
          </c:xVal>
          <c:yVal>
            <c:numRef>
              <c:f>'CT Avg Tip Fee'!$E$6:$E$21</c:f>
              <c:numCache>
                <c:formatCode>_("$"* #,##0_);_("$"* \(#,##0\);_("$"* "-"??_);_(@_)</c:formatCode>
                <c:ptCount val="16"/>
                <c:pt idx="0">
                  <c:v>60</c:v>
                </c:pt>
                <c:pt idx="1">
                  <c:v>60</c:v>
                </c:pt>
                <c:pt idx="2">
                  <c:v>58</c:v>
                </c:pt>
                <c:pt idx="3">
                  <c:v>58</c:v>
                </c:pt>
                <c:pt idx="4">
                  <c:v>58</c:v>
                </c:pt>
                <c:pt idx="5">
                  <c:v>58</c:v>
                </c:pt>
                <c:pt idx="6">
                  <c:v>58</c:v>
                </c:pt>
                <c:pt idx="7">
                  <c:v>58</c:v>
                </c:pt>
                <c:pt idx="8">
                  <c:v>58</c:v>
                </c:pt>
                <c:pt idx="9">
                  <c:v>58</c:v>
                </c:pt>
                <c:pt idx="10">
                  <c:v>58</c:v>
                </c:pt>
                <c:pt idx="11">
                  <c:v>59.25</c:v>
                </c:pt>
                <c:pt idx="12">
                  <c:v>61.25</c:v>
                </c:pt>
                <c:pt idx="13">
                  <c:v>67.81</c:v>
                </c:pt>
                <c:pt idx="14">
                  <c:v>75.06</c:v>
                </c:pt>
                <c:pt idx="15">
                  <c:v>83.091419999999999</c:v>
                </c:pt>
              </c:numCache>
            </c:numRef>
          </c:yVal>
          <c:smooth val="0"/>
          <c:extLst>
            <c:ext xmlns:c16="http://schemas.microsoft.com/office/drawing/2014/chart" uri="{C3380CC4-5D6E-409C-BE32-E72D297353CC}">
              <c16:uniqueId val="{00000003-2F99-4E4F-86C4-088EEB9A21E1}"/>
            </c:ext>
          </c:extLst>
        </c:ser>
        <c:dLbls>
          <c:showLegendKey val="0"/>
          <c:showVal val="0"/>
          <c:showCatName val="0"/>
          <c:showSerName val="0"/>
          <c:showPercent val="0"/>
          <c:showBubbleSize val="0"/>
        </c:dLbls>
        <c:axId val="1969221008"/>
        <c:axId val="1969448560"/>
      </c:scatterChart>
      <c:valAx>
        <c:axId val="1969221008"/>
        <c:scaling>
          <c:orientation val="minMax"/>
          <c:max val="2026"/>
          <c:min val="2012"/>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9448560"/>
        <c:crosses val="autoZero"/>
        <c:crossBetween val="midCat"/>
        <c:majorUnit val="2"/>
      </c:valAx>
      <c:valAx>
        <c:axId val="1969448560"/>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9221008"/>
        <c:crosses val="autoZero"/>
        <c:crossBetween val="midCat"/>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47173524198826E-2"/>
          <c:y val="7.8879488143143925E-2"/>
          <c:w val="0.90531649417659399"/>
          <c:h val="0.76990228417393769"/>
        </c:manualLayout>
      </c:layout>
      <c:scatterChart>
        <c:scatterStyle val="lineMarker"/>
        <c:varyColors val="0"/>
        <c:ser>
          <c:idx val="0"/>
          <c:order val="0"/>
          <c:tx>
            <c:strRef>
              <c:f>'CT Avg Tip Fee'!$B$5</c:f>
              <c:strCache>
                <c:ptCount val="1"/>
                <c:pt idx="0">
                  <c:v>MIRA Hartford MSW Tip Fees</c:v>
                </c:pt>
              </c:strCache>
            </c:strRef>
          </c:tx>
          <c:spPr>
            <a:ln w="19050" cap="rnd">
              <a:solidFill>
                <a:srgbClr val="FF0000"/>
              </a:solidFill>
              <a:round/>
            </a:ln>
            <a:effectLst/>
          </c:spPr>
          <c:marker>
            <c:symbol val="circle"/>
            <c:size val="5"/>
            <c:spPr>
              <a:solidFill>
                <a:srgbClr val="FF0000"/>
              </a:solidFill>
              <a:ln w="9525">
                <a:solidFill>
                  <a:srgbClr val="FF0000"/>
                </a:solidFill>
              </a:ln>
              <a:effectLst/>
            </c:spPr>
          </c:marker>
          <c:xVal>
            <c:numRef>
              <c:f>'CT Avg Tip Fee'!$A$6:$A$21</c:f>
              <c:numCache>
                <c:formatCode>General</c:formatCode>
                <c:ptCount val="16"/>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numCache>
            </c:numRef>
          </c:xVal>
          <c:yVal>
            <c:numRef>
              <c:f>'CT Avg Tip Fee'!$B$6:$B$21</c:f>
              <c:numCache>
                <c:formatCode>_("$"* #,##0_);_("$"* \(#,##0\);_("$"* "-"??_);_(@_)</c:formatCode>
                <c:ptCount val="16"/>
                <c:pt idx="0">
                  <c:v>69</c:v>
                </c:pt>
                <c:pt idx="1">
                  <c:v>69</c:v>
                </c:pt>
                <c:pt idx="2">
                  <c:v>66</c:v>
                </c:pt>
                <c:pt idx="3">
                  <c:v>69</c:v>
                </c:pt>
                <c:pt idx="4">
                  <c:v>67</c:v>
                </c:pt>
                <c:pt idx="5">
                  <c:v>68</c:v>
                </c:pt>
                <c:pt idx="6">
                  <c:v>72</c:v>
                </c:pt>
                <c:pt idx="7">
                  <c:v>75</c:v>
                </c:pt>
                <c:pt idx="8">
                  <c:v>87</c:v>
                </c:pt>
                <c:pt idx="9">
                  <c:v>93</c:v>
                </c:pt>
                <c:pt idx="10">
                  <c:v>109</c:v>
                </c:pt>
                <c:pt idx="11">
                  <c:v>111</c:v>
                </c:pt>
                <c:pt idx="12">
                  <c:v>120</c:v>
                </c:pt>
                <c:pt idx="13">
                  <c:v>131</c:v>
                </c:pt>
                <c:pt idx="14">
                  <c:v>138</c:v>
                </c:pt>
              </c:numCache>
            </c:numRef>
          </c:yVal>
          <c:smooth val="0"/>
          <c:extLst>
            <c:ext xmlns:c16="http://schemas.microsoft.com/office/drawing/2014/chart" uri="{C3380CC4-5D6E-409C-BE32-E72D297353CC}">
              <c16:uniqueId val="{00000000-2F99-4E4F-86C4-088EEB9A21E1}"/>
            </c:ext>
          </c:extLst>
        </c:ser>
        <c:ser>
          <c:idx val="1"/>
          <c:order val="1"/>
          <c:tx>
            <c:strRef>
              <c:f>'CT Avg Tip Fee'!$C$5</c:f>
              <c:strCache>
                <c:ptCount val="1"/>
                <c:pt idx="0">
                  <c:v>HRRA</c:v>
                </c:pt>
              </c:strCache>
            </c:strRef>
          </c:tx>
          <c:spPr>
            <a:ln w="19050" cap="rnd">
              <a:solidFill>
                <a:srgbClr val="7030A0"/>
              </a:solidFill>
              <a:round/>
            </a:ln>
            <a:effectLst/>
          </c:spPr>
          <c:marker>
            <c:symbol val="circle"/>
            <c:size val="5"/>
            <c:spPr>
              <a:solidFill>
                <a:srgbClr val="7030A0"/>
              </a:solidFill>
              <a:ln w="9525">
                <a:solidFill>
                  <a:srgbClr val="7030A0"/>
                </a:solidFill>
              </a:ln>
              <a:effectLst/>
            </c:spPr>
          </c:marker>
          <c:xVal>
            <c:numRef>
              <c:f>'CT Avg Tip Fee'!$A$6:$A$21</c:f>
              <c:numCache>
                <c:formatCode>General</c:formatCode>
                <c:ptCount val="16"/>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numCache>
            </c:numRef>
          </c:xVal>
          <c:yVal>
            <c:numRef>
              <c:f>'CT Avg Tip Fee'!$C$6:$C$21</c:f>
              <c:numCache>
                <c:formatCode>General</c:formatCode>
                <c:ptCount val="16"/>
                <c:pt idx="12" formatCode="_(&quot;$&quot;* #,##0_);_(&quot;$&quot;* \(#,##0\);_(&quot;$&quot;* &quot;-&quot;??_);_(@_)">
                  <c:v>106</c:v>
                </c:pt>
              </c:numCache>
            </c:numRef>
          </c:yVal>
          <c:smooth val="0"/>
          <c:extLst>
            <c:ext xmlns:c16="http://schemas.microsoft.com/office/drawing/2014/chart" uri="{C3380CC4-5D6E-409C-BE32-E72D297353CC}">
              <c16:uniqueId val="{00000001-2F99-4E4F-86C4-088EEB9A21E1}"/>
            </c:ext>
          </c:extLst>
        </c:ser>
        <c:ser>
          <c:idx val="2"/>
          <c:order val="2"/>
          <c:tx>
            <c:strRef>
              <c:f>'CT Avg Tip Fee'!$D$5</c:f>
              <c:strCache>
                <c:ptCount val="1"/>
                <c:pt idx="0">
                  <c:v>MIRA</c:v>
                </c:pt>
              </c:strCache>
            </c:strRef>
          </c:tx>
          <c:spPr>
            <a:ln w="19050" cap="rnd">
              <a:solidFill>
                <a:srgbClr val="009245"/>
              </a:solidFill>
              <a:round/>
            </a:ln>
            <a:effectLst/>
          </c:spPr>
          <c:marker>
            <c:symbol val="circle"/>
            <c:size val="5"/>
            <c:spPr>
              <a:solidFill>
                <a:srgbClr val="00B050"/>
              </a:solidFill>
              <a:ln w="9525">
                <a:solidFill>
                  <a:srgbClr val="00B050"/>
                </a:solidFill>
              </a:ln>
              <a:effectLst/>
            </c:spPr>
          </c:marker>
          <c:xVal>
            <c:numRef>
              <c:f>'CT Avg Tip Fee'!$A$6:$A$21</c:f>
              <c:numCache>
                <c:formatCode>General</c:formatCode>
                <c:ptCount val="16"/>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numCache>
            </c:numRef>
          </c:xVal>
          <c:yVal>
            <c:numRef>
              <c:f>'CT Avg Tip Fee'!$D$6:$D$21</c:f>
              <c:numCache>
                <c:formatCode>General</c:formatCode>
                <c:ptCount val="16"/>
                <c:pt idx="12" formatCode="_(&quot;$&quot;* #,##0_);_(&quot;$&quot;* \(#,##0\);_(&quot;$&quot;* &quot;-&quot;??_);_(@_)">
                  <c:v>131</c:v>
                </c:pt>
              </c:numCache>
            </c:numRef>
          </c:yVal>
          <c:smooth val="0"/>
          <c:extLst>
            <c:ext xmlns:c16="http://schemas.microsoft.com/office/drawing/2014/chart" uri="{C3380CC4-5D6E-409C-BE32-E72D297353CC}">
              <c16:uniqueId val="{00000002-2F99-4E4F-86C4-088EEB9A21E1}"/>
            </c:ext>
          </c:extLst>
        </c:ser>
        <c:ser>
          <c:idx val="3"/>
          <c:order val="3"/>
          <c:tx>
            <c:strRef>
              <c:f>'CT Avg Tip Fee'!$E$5</c:f>
              <c:strCache>
                <c:ptCount val="1"/>
                <c:pt idx="0">
                  <c:v>SCRRRA Service Fee</c:v>
                </c:pt>
              </c:strCache>
            </c:strRef>
          </c:tx>
          <c:spPr>
            <a:ln w="19050" cap="rnd">
              <a:solidFill>
                <a:srgbClr val="0070C0"/>
              </a:solidFill>
              <a:round/>
            </a:ln>
            <a:effectLst/>
          </c:spPr>
          <c:marker>
            <c:symbol val="circle"/>
            <c:size val="5"/>
            <c:spPr>
              <a:solidFill>
                <a:schemeClr val="accent1"/>
              </a:solidFill>
              <a:ln w="9525">
                <a:solidFill>
                  <a:schemeClr val="accent1"/>
                </a:solidFill>
              </a:ln>
              <a:effectLst/>
            </c:spPr>
          </c:marker>
          <c:xVal>
            <c:numRef>
              <c:f>'CT Avg Tip Fee'!$A$6:$A$21</c:f>
              <c:numCache>
                <c:formatCode>General</c:formatCode>
                <c:ptCount val="16"/>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numCache>
            </c:numRef>
          </c:xVal>
          <c:yVal>
            <c:numRef>
              <c:f>'CT Avg Tip Fee'!$E$6:$E$21</c:f>
              <c:numCache>
                <c:formatCode>_("$"* #,##0_);_("$"* \(#,##0\);_("$"* "-"??_);_(@_)</c:formatCode>
                <c:ptCount val="16"/>
                <c:pt idx="0">
                  <c:v>60</c:v>
                </c:pt>
                <c:pt idx="1">
                  <c:v>60</c:v>
                </c:pt>
                <c:pt idx="2">
                  <c:v>58</c:v>
                </c:pt>
                <c:pt idx="3">
                  <c:v>58</c:v>
                </c:pt>
                <c:pt idx="4">
                  <c:v>58</c:v>
                </c:pt>
                <c:pt idx="5">
                  <c:v>58</c:v>
                </c:pt>
                <c:pt idx="6">
                  <c:v>58</c:v>
                </c:pt>
                <c:pt idx="7">
                  <c:v>58</c:v>
                </c:pt>
                <c:pt idx="8">
                  <c:v>58</c:v>
                </c:pt>
                <c:pt idx="9">
                  <c:v>58</c:v>
                </c:pt>
                <c:pt idx="10">
                  <c:v>58</c:v>
                </c:pt>
                <c:pt idx="11">
                  <c:v>59.25</c:v>
                </c:pt>
                <c:pt idx="12">
                  <c:v>61.25</c:v>
                </c:pt>
                <c:pt idx="13">
                  <c:v>67.81</c:v>
                </c:pt>
                <c:pt idx="14">
                  <c:v>75.06</c:v>
                </c:pt>
                <c:pt idx="15">
                  <c:v>83.091419999999999</c:v>
                </c:pt>
              </c:numCache>
            </c:numRef>
          </c:yVal>
          <c:smooth val="0"/>
          <c:extLst>
            <c:ext xmlns:c16="http://schemas.microsoft.com/office/drawing/2014/chart" uri="{C3380CC4-5D6E-409C-BE32-E72D297353CC}">
              <c16:uniqueId val="{00000003-2F99-4E4F-86C4-088EEB9A21E1}"/>
            </c:ext>
          </c:extLst>
        </c:ser>
        <c:dLbls>
          <c:showLegendKey val="0"/>
          <c:showVal val="0"/>
          <c:showCatName val="0"/>
          <c:showSerName val="0"/>
          <c:showPercent val="0"/>
          <c:showBubbleSize val="0"/>
        </c:dLbls>
        <c:axId val="1969221008"/>
        <c:axId val="1969448560"/>
      </c:scatterChart>
      <c:valAx>
        <c:axId val="1969221008"/>
        <c:scaling>
          <c:orientation val="minMax"/>
          <c:max val="2026"/>
          <c:min val="2012"/>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9448560"/>
        <c:crosses val="autoZero"/>
        <c:crossBetween val="midCat"/>
        <c:majorUnit val="2"/>
      </c:valAx>
      <c:valAx>
        <c:axId val="1969448560"/>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9221008"/>
        <c:crosses val="autoZero"/>
        <c:crossBetween val="midCat"/>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530228"/>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887387A9-67EF-4D7D-BBF9-65BDFA5C6822}" type="datetimeFigureOut">
              <a:rPr lang="en-US" smtClean="0"/>
              <a:t>2/12/2025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8"/>
            <a:ext cx="5852160" cy="378047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D5F91087-2E87-4171-8489-EEBC81518D47}" type="slidenum">
              <a:rPr lang="en-US" smtClean="0"/>
              <a:t>‹#›</a:t>
            </a:fld>
            <a:endParaRPr lang="en-US"/>
          </a:p>
        </p:txBody>
      </p:sp>
    </p:spTree>
    <p:extLst>
      <p:ext uri="{BB962C8B-B14F-4D97-AF65-F5344CB8AC3E}">
        <p14:creationId xmlns:p14="http://schemas.microsoft.com/office/powerpoint/2010/main" val="1879966834"/>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40F43-9D47-F375-DEBA-5DB612967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5D8961-C85D-5485-D361-0E78198383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59B9B9-D7D0-5DE8-F935-BA9E38A5D50E}"/>
              </a:ext>
            </a:extLst>
          </p:cNvPr>
          <p:cNvSpPr>
            <a:spLocks noGrp="1"/>
          </p:cNvSpPr>
          <p:nvPr>
            <p:ph type="body" idx="1"/>
          </p:nvPr>
        </p:nvSpPr>
        <p:spPr/>
        <p:txBody>
          <a:bodyPr/>
          <a:lstStyle/>
          <a:p>
            <a:pPr marL="0" marR="0">
              <a:lnSpc>
                <a:spcPct val="115000"/>
              </a:lnSpc>
              <a:spcAft>
                <a:spcPts val="1000"/>
              </a:spcAf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Welcome &amp; introductions… </a:t>
            </a:r>
          </a:p>
          <a:p>
            <a:pPr marL="0" marR="0">
              <a:lnSpc>
                <a:spcPct val="115000"/>
              </a:lnSpc>
              <a:spcAft>
                <a:spcPts val="1000"/>
              </a:spcAf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Last year we met to discuss the situation that the State of CT Solid Waste system was in, its impact on the SCRRRA member municipalities, and what we have done to mitigate the issues.  We would like to bring you up to date with what has occurred in the past year and our continuing efforts to provide disposal </a:t>
            </a: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services to the SCRRRA towns at the lowest cost possible.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FFE85D35-CEEE-6CDB-982E-34EFD936D3E9}"/>
              </a:ext>
            </a:extLst>
          </p:cNvPr>
          <p:cNvSpPr>
            <a:spLocks noGrp="1"/>
          </p:cNvSpPr>
          <p:nvPr>
            <p:ph type="ftr" sz="quarter" idx="4"/>
          </p:nvPr>
        </p:nvSpPr>
        <p:spPr/>
        <p:txBody>
          <a:bodyPr/>
          <a:lstStyle/>
          <a:p>
            <a:endParaRPr lang="en-US"/>
          </a:p>
        </p:txBody>
      </p:sp>
      <p:sp>
        <p:nvSpPr>
          <p:cNvPr id="5" name="Header Placeholder 4">
            <a:extLst>
              <a:ext uri="{FF2B5EF4-FFF2-40B4-BE49-F238E27FC236}">
                <a16:creationId xmlns:a16="http://schemas.microsoft.com/office/drawing/2014/main" id="{2DF4A101-0381-87ED-7D86-198E27EFE4DE}"/>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036373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Those services include MSW tip fee, Recycling tip fee, a transportation offset subsidy, brush grinding,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HHW collections, various Transfer Station programs, as well as public education and support.</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Tip fees around the state have continued to rise.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120637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Those services include MSW tip fee, Recycling tip fee, a transportation offset subsidy, brush grinding,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HHW collections, various Transfer Station programs, as well as public education and support.</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Tip fees around the state have continued to rise.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356985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Last December we showed you a graph that DEEP produced to project tip fee levels to 2026.  Those fees are</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depicted in red, and we added the SCRRRA service in blue.  To add some updated data points the HRRA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tip fee is $106, MIRA is $131, and we are at $75.38.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298597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Last December we showed you a graph that DEEP produced to project tip fee levels to 2026.  Those fees are</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depicted in red, and we added the SCRRRA service in blue.  To add some updated data points the HRRA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tip fee is $106, MIRA is $131, and we are at $75.38.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821921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Last December we showed you a graph that DEEP produced to project tip fee levels to 2026.  Those fees are</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depicted in red, and we added the SCRRRA service in blue.  To add some updated data points the HRRA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tip fee is $106, MIRA is $131, and we are at $75.38.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856593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Last December we showed you a graph that DEEP produced to project tip fee levels to 2026.  Those fees are</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depicted in red, and we added the SCRRRA service in blue.  To add some updated data points the HRRA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tip fee is $106, MIRA is $131, and we are at $75.38.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2955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C2BC3-2EFC-514C-FC71-A4177C46CF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C82BAA-0725-A09A-4DB9-21A2828D67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40035B-6682-1AB6-E21B-E722D21C7D4B}"/>
              </a:ext>
            </a:extLst>
          </p:cNvPr>
          <p:cNvSpPr>
            <a:spLocks noGrp="1"/>
          </p:cNvSpPr>
          <p:nvPr>
            <p:ph type="body" idx="1"/>
          </p:nvPr>
        </p:nvSpPr>
        <p:spPr/>
        <p:txBody>
          <a:bodyPr/>
          <a:lstStyle/>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Last December we showed you a graph that DEEP produced to project tip fee levels to 2026.  Those fees are</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depicted in red, and we added the SCRRRA service in blue.  To add some updated data points the HRRA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tip fee is $106, MIRA is $131, and we are at $75.38.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Header Placeholder 3">
            <a:extLst>
              <a:ext uri="{FF2B5EF4-FFF2-40B4-BE49-F238E27FC236}">
                <a16:creationId xmlns:a16="http://schemas.microsoft.com/office/drawing/2014/main" id="{9753CBA9-B8C9-8131-6F57-C34784E56166}"/>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59B96430-320D-085C-73BE-578207E5E0B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319394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DEEP has issued a series of grant programs intended to 1) SMM grants to identify processes to improve waste diversion through pilot programs, 2) RWA grants to organize communities into Regional Authorities like SCRRRA, and 3) MMI grants to provide funding for construction of infrastructure that reduce/divert more waste to recycling and would allow the State to be more self-sufficient.  The infrastructure grant opportunity had $15 million in available capital funding. SCRRRA has submitted an application for $4.5M to cover the cost of construction of the food waste composting facility, grant awards are to be announced later this month.  DEEP is promising to provide an additional $7 million in Sustainable Materials Management grants this year. Several years ago, DEEP created the Connecticut Coalition for Sustainable Materials Management (CCSMM), a group made up of DEEP, municipal leadership, industry professionals and non-profits to discuss, analyze and propose solutions to manage the waste crisis in the State.  That organization continues to be the primary driving force behind the strategies that are being developed for tackling the problem. </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093163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DEEP has issued a series of grant programs intended to 1) SMM grants to identify processes to improve waste diversion through pilot programs, 2) RWA grants to organize communities into Regional Authorities like SCRRRA, and 3) MMI grants to provide funding for construction of infrastructure that reduce/divert more waste to recycling and would allow the State to be more self-sufficient.  The infrastructure grant opportunity had $15 million in available capital funding. SCRRRA has submitted an application for $4.5M to cover the cost of construction of the food waste composting facility, grant awards are to be announced later this month.  DEEP is promising to provide an additional $7 million in Sustainable Materials Management grants this year. Several years ago, DEEP created the Connecticut Coalition for Sustainable Materials Management (CCSMM), a group made up of DEEP, municipal leadership, industry professionals and non-profits to discuss, analyze and propose solutions to manage the waste crisis in the State.  That organization continues to be the primary driving force behind the strategies that are being developed for tackling the problem. </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929201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1000"/>
              </a:spcBef>
            </a:pPr>
            <a:r>
              <a:rPr lang="en-US" sz="1800" b="1" dirty="0">
                <a:solidFill>
                  <a:srgbClr val="156082"/>
                </a:solidFill>
                <a:effectLst/>
                <a:latin typeface="Aptos Display" panose="020B0004020202020204" pitchFamily="34" charset="0"/>
                <a:ea typeface="Times New Roman" panose="02020603050405020304" pitchFamily="18" charset="0"/>
                <a:cs typeface="Times New Roman" panose="02020603050405020304" pitchFamily="18" charset="0"/>
              </a:rPr>
              <a:t>MSAs </a:t>
            </a:r>
          </a:p>
          <a:p>
            <a:pPr marL="0" marR="0">
              <a:lnSpc>
                <a:spcPct val="115000"/>
              </a:lnSpc>
              <a:spcAft>
                <a:spcPts val="1000"/>
              </a:spcAf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Municipal Service Agreements are in place with all member municipalities until 12/31/2030. </a:t>
            </a:r>
          </a:p>
          <a:p>
            <a:pPr marL="0" marR="0">
              <a:lnSpc>
                <a:spcPct val="115000"/>
              </a:lnSpc>
              <a:spcBef>
                <a:spcPts val="1000"/>
              </a:spcBef>
            </a:pPr>
            <a:r>
              <a:rPr lang="en-US" sz="1800" b="1" dirty="0">
                <a:solidFill>
                  <a:srgbClr val="156082"/>
                </a:solidFill>
                <a:effectLst/>
                <a:latin typeface="Aptos Display" panose="020B0004020202020204" pitchFamily="34" charset="0"/>
                <a:ea typeface="Times New Roman" panose="02020603050405020304" pitchFamily="18" charset="0"/>
                <a:cs typeface="Times New Roman" panose="02020603050405020304" pitchFamily="18" charset="0"/>
              </a:rPr>
              <a:t>Waste Disposal </a:t>
            </a:r>
          </a:p>
          <a:p>
            <a:pPr marL="0" marR="0">
              <a:lnSpc>
                <a:spcPct val="115000"/>
              </a:lnSpc>
              <a:spcAft>
                <a:spcPts val="1000"/>
              </a:spcAf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Waste Disposal contract with Win Waste is in place until 12/31/2030 and is subject to inflation capped at 3%.  We are currently paying $75.38 per ton, budgeted for $77.64 per ton in FY 2026. </a:t>
            </a:r>
          </a:p>
          <a:p>
            <a:pPr marL="0" marR="0">
              <a:lnSpc>
                <a:spcPct val="115000"/>
              </a:lnSpc>
              <a:spcBef>
                <a:spcPts val="1000"/>
              </a:spcBef>
            </a:pPr>
            <a:r>
              <a:rPr lang="en-US" sz="1800" b="1" dirty="0">
                <a:solidFill>
                  <a:srgbClr val="156082"/>
                </a:solidFill>
                <a:effectLst/>
                <a:latin typeface="Aptos Display" panose="020B0004020202020204" pitchFamily="34" charset="0"/>
                <a:ea typeface="Times New Roman" panose="02020603050405020304" pitchFamily="18" charset="0"/>
                <a:cs typeface="Times New Roman" panose="02020603050405020304" pitchFamily="18" charset="0"/>
              </a:rPr>
              <a:t>Municipal Recycling </a:t>
            </a:r>
          </a:p>
          <a:p>
            <a:pPr marL="0" marR="0">
              <a:lnSpc>
                <a:spcPct val="115000"/>
              </a:lnSpc>
              <a:spcAft>
                <a:spcPts val="1000"/>
              </a:spcAf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Municipal recycling contract with Willimantic Waste is in place until 12/31/2030 and is also subject to inflation capped at 3%.  We are currently paying $65.71 per ton, budgeted $68.08 per ton in FY 2026.  This contract has a provision that if we reduce our level of contamination we can reduce our base fee by up to 5%, approximately $100,000 per year! </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673504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As most of you know, SCRRRA is a regional solid waste authority that was created in the 1980's for the construction of the waste to energy facility in Preston.  Over the years SCRRRA, through its management and Board, has broadened its responsibility to include, in addition to waste disposal, municipal recycling, transfer station programs and financial support including brush grinding, hazardous waste management and recycling outreach and education.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257322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SCRRRA is adhering to the Board Service Fee Policy that was adopted last year. The Service Fee increase will rise for the FY 2026 budget by 10.7%. </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622488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1000"/>
              </a:spcAf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SCRRRA has been working toward the design and construction of the only publicly owned, commercial-scale compost facility in CT.  The original design of this facility will facilitate the diversion of 7500 tons of source separated food waste from disposal at the waste to energy plant at comparatively low cost. This will equate to an estimated savings of up to $500,000 per year when our lucrative MSW disposal contract expires.  To date we have accomplished:</a:t>
            </a:r>
          </a:p>
          <a:p>
            <a:pPr marL="342900" marR="0" lvl="0" indent="-342900">
              <a:lnSpc>
                <a:spcPct val="115000"/>
              </a:lnSpc>
              <a:buFont typeface="Symbol" panose="05050102010706020507" pitchFamily="18" charset="2"/>
              <a:buChar char=""/>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Design - The design is complete subject to minor modifications.</a:t>
            </a:r>
          </a:p>
          <a:p>
            <a:pPr marL="342900" marR="0" lvl="0" indent="-342900">
              <a:lnSpc>
                <a:spcPct val="115000"/>
              </a:lnSpc>
              <a:buFont typeface="Symbol" panose="05050102010706020507" pitchFamily="18" charset="2"/>
              <a:buChar char=""/>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Zoning - Approval is complete, Environmental Justice plan was accepted by DEEP, and the permit is in the final technical phase of approval.</a:t>
            </a:r>
          </a:p>
          <a:p>
            <a:pPr marL="342900" marR="0" lvl="0" indent="-342900">
              <a:lnSpc>
                <a:spcPct val="115000"/>
              </a:lnSpc>
              <a:buFont typeface="Symbol" panose="05050102010706020507" pitchFamily="18" charset="2"/>
              <a:buChar char=""/>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Grants - USDA grant for equipment was awarded worth $400,000, DEEP MMI grant is pending, the request was $4.5 million for construction.  We received letters of support from all 12 SCRRRA town CEO's and 6 state representatives, a huge level of support. Thank you.</a:t>
            </a:r>
          </a:p>
          <a:p>
            <a:pPr marL="342900" marR="0" lvl="0" indent="-342900">
              <a:lnSpc>
                <a:spcPct val="115000"/>
              </a:lnSpc>
              <a:spcAft>
                <a:spcPts val="1000"/>
              </a:spcAft>
              <a:buFont typeface="Symbol" panose="05050102010706020507" pitchFamily="18" charset="2"/>
              <a:buChar char=""/>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Operator/Product Marketer - an RFQ was issued and 4 proposals were received, a selection is anticipated to be made by the SCRRRA Board in March. </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495361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1000"/>
              </a:spcAf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SCRRRA has been working toward the design and construction of the only publicly owned, commercial-scale compost facility in CT.  The original design of this facility will facilitate the diversion of 7500 tons of source separated food waste from disposal at the waste to energy plant at comparatively low cost. This will equate to an estimated savings of up to $500,000 per year when our lucrative MSW disposal contract expires.  To date we have accomplished:</a:t>
            </a:r>
          </a:p>
          <a:p>
            <a:pPr marL="342900" marR="0" lvl="0" indent="-342900">
              <a:lnSpc>
                <a:spcPct val="115000"/>
              </a:lnSpc>
              <a:buFont typeface="Symbol" panose="05050102010706020507" pitchFamily="18" charset="2"/>
              <a:buChar char=""/>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Design - The design is complete subject to minor modifications.</a:t>
            </a:r>
          </a:p>
          <a:p>
            <a:pPr marL="342900" marR="0" lvl="0" indent="-342900">
              <a:lnSpc>
                <a:spcPct val="115000"/>
              </a:lnSpc>
              <a:buFont typeface="Symbol" panose="05050102010706020507" pitchFamily="18" charset="2"/>
              <a:buChar char=""/>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Zoning - Approval is complete, Environmental Justice plan was accepted by DEEP, and the permit is in the final technical phase of approval.</a:t>
            </a:r>
          </a:p>
          <a:p>
            <a:pPr marL="342900" marR="0" lvl="0" indent="-342900">
              <a:lnSpc>
                <a:spcPct val="115000"/>
              </a:lnSpc>
              <a:buFont typeface="Symbol" panose="05050102010706020507" pitchFamily="18" charset="2"/>
              <a:buChar char=""/>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Grants - USDA grant for equipment was awarded worth $400,000, DEEP MMI grant is pending, the request was $4.5 million for construction.  We received letters of support from all 12 SCRRRA town CEO's and 6 state representatives, a huge level of support. Thank you.</a:t>
            </a:r>
          </a:p>
          <a:p>
            <a:pPr marL="342900" marR="0" lvl="0" indent="-342900">
              <a:lnSpc>
                <a:spcPct val="115000"/>
              </a:lnSpc>
              <a:spcAft>
                <a:spcPts val="1000"/>
              </a:spcAft>
              <a:buFont typeface="Symbol" panose="05050102010706020507" pitchFamily="18" charset="2"/>
              <a:buChar char=""/>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Operator/Product Marketer - an RFQ was issued and 4 proposals were received, a selection is anticipated to be made by the SCRRRA Board in March. </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319552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SCRRRA has been working to reduce contamination in the curbside recycling stream to improve recyclability and reduce cost.  Per our new contract, the recycling company will be conducting individual town audits that track individual municipal performance.  We are developing effective AI technology, advertising and community outreach to support our municipalities in their efforts to reduce the level of contamination.  These efforts could lead to annual savings of more than $100,000 when our waste contracts expire. </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05096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SCRRRA is working on a diversion program for non-bottle bill glass to both reduce cost and recycle food grade glass back into food grade glass, a higher and better use.  Modeled after a program effectively implemented in the Housatonic Region, we hope to divert up to 1,000 tons of material at an annual savings of approximately $80,000 a year. </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571478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SCRRRA has teamed up with Apparel Impact to divert textiles from disposal at the Waste to Energy facility.  When fully deployed we expect this program could save us in excess of $100,000 annually.</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32779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In addition to the educational outreach that SCRRRA does for Municipal Recycling we are planning a major outreach program in advance of opening the food waste composting facility.  In partnership with the Center for Eco Technology the hauling community, we will be reaching out to local businesses, schools and residents to develop food diversion programs to feed the hungry as well as teaching how to source separate food waste for proper composting. </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23337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We continue to ask for your active support.  As I mentioned, we received letters of support from all 12 member town CEO's and numerous state legislators in support of our infrastructure grant application for which we are very grateful.  We will be looking for continued support during this legislative session as we weigh in on important bills that could greatly impact our mitigation efforts and the ability to reign in the rising cost of solid waste disposal.  We are actively lobbying our state representatives to support bills impacting food waste diversion, extended producer responsibility bills for tires, batteries, solar panels and consumer packaging, as well as the reduction of single use plastics.  Your influence could prove to be pivotal in our ability to move this legislation forward. </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793406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And, finally, we ask your active support in moving our food waste and recycling initiatives forward through messaging in your town meetings, websites and social media platforms. SCRRRA can assist with meeting presentations and media to support your website and social media efforts, you just need to ask. </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057903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Unfortunately, little has changed since our meeting in December 2023 in that there have been no significant additions to solid waste disposal infrastructure within the state.  We are still sending approximately 40% of our solid waste (over 850,000 tons) to out-of-state facilities at great expense to towns and residents both financially and environmentally.  Two significant recycling facility upgrades have been completed in that timeframe, retrofits to both the USA Hauling facility in Berlin and the Casella facility in Willimantic promise to significantly increase capacity and improved capture of recycled materials.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369711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When considering the financial picture of solid waste disposal in the state we look at the tip fee paid, which</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is the per ton cost for delivering solid waste to a waste processing facility.  In SCRRRA's case, we charge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member towns a Service Fee, which includes both the Tip Fee for delivering waste as well as all the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additional services that SCRRRA provides.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355858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Those services include MSW tip fee, Recycling tip fee, a transportation offset subsidy, brush grinding,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HHW collections, various Transfer Station programs, as well as public education and support.</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Tip fees around the state have continued to rise.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03311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Those services include MSW tip fee, Recycling tip fee, a transportation offset subsidy, brush grinding,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HHW collections, various Transfer Station programs, as well as public education and support.</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Tip fees around the state have continued to rise.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199149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Those services include MSW tip fee, Recycling tip fee, a transportation offset subsidy, brush grinding,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HHW collections, various Transfer Station programs, as well as public education and support.</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Tip fees around the state have continued to rise.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324344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Those services include MSW tip fee, Recycling tip fee, a transportation offset subsidy, brush grinding,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HHW collections, various Transfer Station programs, as well as public education and support.</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Tip fees around the state have continued to rise.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915890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Those services include MSW tip fee, Recycling tip fee, a transportation offset subsidy, brush grinding,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HHW collections, various Transfer Station programs, as well as public education and support.</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1000"/>
              </a:spcAft>
            </a:pPr>
            <a:r>
              <a:rPr lang="en-US" sz="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Tip fees around the state have continued to rise.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95072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DFABA-25F3-D3CB-BD35-A597805694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597650-F8C5-C5B0-8030-C96D60A9EE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01DAB3-3B94-15FF-9FC8-44A4893B159C}"/>
              </a:ext>
            </a:extLst>
          </p:cNvPr>
          <p:cNvSpPr>
            <a:spLocks noGrp="1"/>
          </p:cNvSpPr>
          <p:nvPr>
            <p:ph type="dt" sz="half" idx="10"/>
          </p:nvPr>
        </p:nvSpPr>
        <p:spPr/>
        <p:txBody>
          <a:bodyPr/>
          <a:lstStyle/>
          <a:p>
            <a:fld id="{ACE06008-9796-4B97-8575-0F49EF973955}" type="datetime1">
              <a:rPr lang="en-US" smtClean="0"/>
              <a:t>2/12/2025</a:t>
            </a:fld>
            <a:endParaRPr lang="en-US"/>
          </a:p>
        </p:txBody>
      </p:sp>
      <p:sp>
        <p:nvSpPr>
          <p:cNvPr id="5" name="Footer Placeholder 4">
            <a:extLst>
              <a:ext uri="{FF2B5EF4-FFF2-40B4-BE49-F238E27FC236}">
                <a16:creationId xmlns:a16="http://schemas.microsoft.com/office/drawing/2014/main" id="{C42A02AB-F187-4F92-1F52-BE3BAA8D21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16BAE-DDCC-F82B-32E5-A1E811C815B3}"/>
              </a:ext>
            </a:extLst>
          </p:cNvPr>
          <p:cNvSpPr>
            <a:spLocks noGrp="1"/>
          </p:cNvSpPr>
          <p:nvPr>
            <p:ph type="sldNum" sz="quarter" idx="12"/>
          </p:nvPr>
        </p:nvSpPr>
        <p:spPr/>
        <p:txBody>
          <a:bodyPr/>
          <a:lstStyle/>
          <a:p>
            <a:fld id="{FA18A4DA-09CD-487C-9E77-386B45C6F8CA}" type="slidenum">
              <a:rPr lang="en-US" smtClean="0"/>
              <a:t>‹#›</a:t>
            </a:fld>
            <a:endParaRPr lang="en-US"/>
          </a:p>
        </p:txBody>
      </p:sp>
    </p:spTree>
    <p:extLst>
      <p:ext uri="{BB962C8B-B14F-4D97-AF65-F5344CB8AC3E}">
        <p14:creationId xmlns:p14="http://schemas.microsoft.com/office/powerpoint/2010/main" val="361422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9F96-CC2C-0B5E-3052-4571F27542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C11E25-7336-F2A5-3596-9A7A93D85E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BECC36-F096-2108-EBF9-C2251BF323F6}"/>
              </a:ext>
            </a:extLst>
          </p:cNvPr>
          <p:cNvSpPr>
            <a:spLocks noGrp="1"/>
          </p:cNvSpPr>
          <p:nvPr>
            <p:ph type="dt" sz="half" idx="10"/>
          </p:nvPr>
        </p:nvSpPr>
        <p:spPr/>
        <p:txBody>
          <a:bodyPr/>
          <a:lstStyle/>
          <a:p>
            <a:fld id="{53333CC2-9827-467D-8D1D-19D7D816CCDF}" type="datetime1">
              <a:rPr lang="en-US" smtClean="0"/>
              <a:t>2/12/2025</a:t>
            </a:fld>
            <a:endParaRPr lang="en-US"/>
          </a:p>
        </p:txBody>
      </p:sp>
      <p:sp>
        <p:nvSpPr>
          <p:cNvPr id="5" name="Footer Placeholder 4">
            <a:extLst>
              <a:ext uri="{FF2B5EF4-FFF2-40B4-BE49-F238E27FC236}">
                <a16:creationId xmlns:a16="http://schemas.microsoft.com/office/drawing/2014/main" id="{7298F8AD-5CA8-2A28-F2DA-C45246C6D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2576E-0649-C29B-4437-75F08F671224}"/>
              </a:ext>
            </a:extLst>
          </p:cNvPr>
          <p:cNvSpPr>
            <a:spLocks noGrp="1"/>
          </p:cNvSpPr>
          <p:nvPr>
            <p:ph type="sldNum" sz="quarter" idx="12"/>
          </p:nvPr>
        </p:nvSpPr>
        <p:spPr/>
        <p:txBody>
          <a:bodyPr/>
          <a:lstStyle/>
          <a:p>
            <a:fld id="{FA18A4DA-09CD-487C-9E77-386B45C6F8CA}" type="slidenum">
              <a:rPr lang="en-US" smtClean="0"/>
              <a:t>‹#›</a:t>
            </a:fld>
            <a:endParaRPr lang="en-US"/>
          </a:p>
        </p:txBody>
      </p:sp>
    </p:spTree>
    <p:extLst>
      <p:ext uri="{BB962C8B-B14F-4D97-AF65-F5344CB8AC3E}">
        <p14:creationId xmlns:p14="http://schemas.microsoft.com/office/powerpoint/2010/main" val="135008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F7213F-775C-8967-F94B-37F26AFB93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D6AB7C-C841-85F1-B823-31C85FE034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74BAED-2D8F-F80A-EA59-D5D128EE047D}"/>
              </a:ext>
            </a:extLst>
          </p:cNvPr>
          <p:cNvSpPr>
            <a:spLocks noGrp="1"/>
          </p:cNvSpPr>
          <p:nvPr>
            <p:ph type="dt" sz="half" idx="10"/>
          </p:nvPr>
        </p:nvSpPr>
        <p:spPr/>
        <p:txBody>
          <a:bodyPr/>
          <a:lstStyle/>
          <a:p>
            <a:fld id="{14D9E96D-8E0E-488E-8B06-C3DAFCBA2F70}" type="datetime1">
              <a:rPr lang="en-US" smtClean="0"/>
              <a:t>2/12/2025</a:t>
            </a:fld>
            <a:endParaRPr lang="en-US"/>
          </a:p>
        </p:txBody>
      </p:sp>
      <p:sp>
        <p:nvSpPr>
          <p:cNvPr id="5" name="Footer Placeholder 4">
            <a:extLst>
              <a:ext uri="{FF2B5EF4-FFF2-40B4-BE49-F238E27FC236}">
                <a16:creationId xmlns:a16="http://schemas.microsoft.com/office/drawing/2014/main" id="{34F4FC4E-7AEA-0189-A827-E5C0C53709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BB9F58-723A-C00D-F98E-04E67DE067DE}"/>
              </a:ext>
            </a:extLst>
          </p:cNvPr>
          <p:cNvSpPr>
            <a:spLocks noGrp="1"/>
          </p:cNvSpPr>
          <p:nvPr>
            <p:ph type="sldNum" sz="quarter" idx="12"/>
          </p:nvPr>
        </p:nvSpPr>
        <p:spPr/>
        <p:txBody>
          <a:bodyPr/>
          <a:lstStyle/>
          <a:p>
            <a:fld id="{FA18A4DA-09CD-487C-9E77-386B45C6F8CA}" type="slidenum">
              <a:rPr lang="en-US" smtClean="0"/>
              <a:t>‹#›</a:t>
            </a:fld>
            <a:endParaRPr lang="en-US"/>
          </a:p>
        </p:txBody>
      </p:sp>
    </p:spTree>
    <p:extLst>
      <p:ext uri="{BB962C8B-B14F-4D97-AF65-F5344CB8AC3E}">
        <p14:creationId xmlns:p14="http://schemas.microsoft.com/office/powerpoint/2010/main" val="87493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76163B-6E0F-B59C-7F6B-164740B25B86}"/>
              </a:ext>
            </a:extLst>
          </p:cNvPr>
          <p:cNvSpPr>
            <a:spLocks noGrp="1"/>
          </p:cNvSpPr>
          <p:nvPr>
            <p:ph type="dt" sz="half" idx="10"/>
          </p:nvPr>
        </p:nvSpPr>
        <p:spPr/>
        <p:txBody>
          <a:bodyPr/>
          <a:lstStyle/>
          <a:p>
            <a:fld id="{82D5B560-70FF-4EC6-A198-81A3DADDB7B8}" type="datetime1">
              <a:rPr lang="en-US" smtClean="0"/>
              <a:t>2/12/2025</a:t>
            </a:fld>
            <a:endParaRPr lang="en-US"/>
          </a:p>
        </p:txBody>
      </p:sp>
      <p:sp>
        <p:nvSpPr>
          <p:cNvPr id="3" name="Footer Placeholder 2">
            <a:extLst>
              <a:ext uri="{FF2B5EF4-FFF2-40B4-BE49-F238E27FC236}">
                <a16:creationId xmlns:a16="http://schemas.microsoft.com/office/drawing/2014/main" id="{F119EED9-5A44-9529-80A9-A2AF7C52BC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2EABE5-C5F9-9934-95DC-E37C9EEBB5E7}"/>
              </a:ext>
            </a:extLst>
          </p:cNvPr>
          <p:cNvSpPr>
            <a:spLocks noGrp="1"/>
          </p:cNvSpPr>
          <p:nvPr>
            <p:ph type="sldNum" sz="quarter" idx="12"/>
          </p:nvPr>
        </p:nvSpPr>
        <p:spPr/>
        <p:txBody>
          <a:bodyPr/>
          <a:lstStyle/>
          <a:p>
            <a:fld id="{6EDFA6C7-1B53-40A2-A0AE-8A1A444DB0BC}" type="slidenum">
              <a:rPr lang="en-US" smtClean="0"/>
              <a:t>‹#›</a:t>
            </a:fld>
            <a:endParaRPr lang="en-US"/>
          </a:p>
        </p:txBody>
      </p:sp>
    </p:spTree>
    <p:extLst>
      <p:ext uri="{BB962C8B-B14F-4D97-AF65-F5344CB8AC3E}">
        <p14:creationId xmlns:p14="http://schemas.microsoft.com/office/powerpoint/2010/main" val="41853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D0AF6-45EF-E7B3-D8FB-1668C5CA6D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CA05BB-CA77-AAC1-4786-6A866B241C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BAE66-9337-3E62-3DFE-6A5540E770CA}"/>
              </a:ext>
            </a:extLst>
          </p:cNvPr>
          <p:cNvSpPr>
            <a:spLocks noGrp="1"/>
          </p:cNvSpPr>
          <p:nvPr>
            <p:ph type="dt" sz="half" idx="10"/>
          </p:nvPr>
        </p:nvSpPr>
        <p:spPr/>
        <p:txBody>
          <a:bodyPr/>
          <a:lstStyle/>
          <a:p>
            <a:fld id="{3E4C9415-E73E-43CC-BD82-36E173BD8C58}" type="datetime1">
              <a:rPr lang="en-US" smtClean="0"/>
              <a:t>2/12/2025</a:t>
            </a:fld>
            <a:endParaRPr lang="en-US"/>
          </a:p>
        </p:txBody>
      </p:sp>
      <p:sp>
        <p:nvSpPr>
          <p:cNvPr id="5" name="Footer Placeholder 4">
            <a:extLst>
              <a:ext uri="{FF2B5EF4-FFF2-40B4-BE49-F238E27FC236}">
                <a16:creationId xmlns:a16="http://schemas.microsoft.com/office/drawing/2014/main" id="{2B5171F2-063F-37E1-AA8F-243B42DF5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75129B-D9E4-B2B3-3947-286459FCD995}"/>
              </a:ext>
            </a:extLst>
          </p:cNvPr>
          <p:cNvSpPr>
            <a:spLocks noGrp="1"/>
          </p:cNvSpPr>
          <p:nvPr>
            <p:ph type="sldNum" sz="quarter" idx="12"/>
          </p:nvPr>
        </p:nvSpPr>
        <p:spPr/>
        <p:txBody>
          <a:bodyPr/>
          <a:lstStyle/>
          <a:p>
            <a:fld id="{FA18A4DA-09CD-487C-9E77-386B45C6F8CA}" type="slidenum">
              <a:rPr lang="en-US" smtClean="0"/>
              <a:t>‹#›</a:t>
            </a:fld>
            <a:endParaRPr lang="en-US"/>
          </a:p>
        </p:txBody>
      </p:sp>
    </p:spTree>
    <p:extLst>
      <p:ext uri="{BB962C8B-B14F-4D97-AF65-F5344CB8AC3E}">
        <p14:creationId xmlns:p14="http://schemas.microsoft.com/office/powerpoint/2010/main" val="204809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70260-BA0F-C4EA-9A29-50C8F24495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0768BB-1A16-B6EE-FDA6-90B06B8944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B9537-43C6-2B5E-58AD-A110F98CE44E}"/>
              </a:ext>
            </a:extLst>
          </p:cNvPr>
          <p:cNvSpPr>
            <a:spLocks noGrp="1"/>
          </p:cNvSpPr>
          <p:nvPr>
            <p:ph type="dt" sz="half" idx="10"/>
          </p:nvPr>
        </p:nvSpPr>
        <p:spPr/>
        <p:txBody>
          <a:bodyPr/>
          <a:lstStyle/>
          <a:p>
            <a:fld id="{980C3C07-14DE-485F-9C41-BCB327770FAE}" type="datetime1">
              <a:rPr lang="en-US" smtClean="0"/>
              <a:t>2/12/2025</a:t>
            </a:fld>
            <a:endParaRPr lang="en-US"/>
          </a:p>
        </p:txBody>
      </p:sp>
      <p:sp>
        <p:nvSpPr>
          <p:cNvPr id="5" name="Footer Placeholder 4">
            <a:extLst>
              <a:ext uri="{FF2B5EF4-FFF2-40B4-BE49-F238E27FC236}">
                <a16:creationId xmlns:a16="http://schemas.microsoft.com/office/drawing/2014/main" id="{CFC61943-4D28-300F-4D1A-2228105D0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38825B-EF20-BD0F-B7BD-95BACE7D6C3D}"/>
              </a:ext>
            </a:extLst>
          </p:cNvPr>
          <p:cNvSpPr>
            <a:spLocks noGrp="1"/>
          </p:cNvSpPr>
          <p:nvPr>
            <p:ph type="sldNum" sz="quarter" idx="12"/>
          </p:nvPr>
        </p:nvSpPr>
        <p:spPr/>
        <p:txBody>
          <a:bodyPr/>
          <a:lstStyle/>
          <a:p>
            <a:fld id="{FA18A4DA-09CD-487C-9E77-386B45C6F8CA}" type="slidenum">
              <a:rPr lang="en-US" smtClean="0"/>
              <a:t>‹#›</a:t>
            </a:fld>
            <a:endParaRPr lang="en-US"/>
          </a:p>
        </p:txBody>
      </p:sp>
    </p:spTree>
    <p:extLst>
      <p:ext uri="{BB962C8B-B14F-4D97-AF65-F5344CB8AC3E}">
        <p14:creationId xmlns:p14="http://schemas.microsoft.com/office/powerpoint/2010/main" val="366346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03C8-F9DE-23E9-3BB8-1B5AFF326C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368F65-56C7-630A-CD1B-CB9ED0E4B4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8B5881-2634-CB7A-9D1D-36582E043D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7686C5-3093-F44C-00A1-7E9672958F85}"/>
              </a:ext>
            </a:extLst>
          </p:cNvPr>
          <p:cNvSpPr>
            <a:spLocks noGrp="1"/>
          </p:cNvSpPr>
          <p:nvPr>
            <p:ph type="dt" sz="half" idx="10"/>
          </p:nvPr>
        </p:nvSpPr>
        <p:spPr/>
        <p:txBody>
          <a:bodyPr/>
          <a:lstStyle/>
          <a:p>
            <a:fld id="{26C807BD-007F-478F-85E0-A42A27F4478F}" type="datetime1">
              <a:rPr lang="en-US" smtClean="0"/>
              <a:t>2/12/2025</a:t>
            </a:fld>
            <a:endParaRPr lang="en-US"/>
          </a:p>
        </p:txBody>
      </p:sp>
      <p:sp>
        <p:nvSpPr>
          <p:cNvPr id="6" name="Footer Placeholder 5">
            <a:extLst>
              <a:ext uri="{FF2B5EF4-FFF2-40B4-BE49-F238E27FC236}">
                <a16:creationId xmlns:a16="http://schemas.microsoft.com/office/drawing/2014/main" id="{3BF8E014-3EAF-704D-EE35-E6CF3C6161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FB0118-9793-4BDF-E86E-039DC9EA606B}"/>
              </a:ext>
            </a:extLst>
          </p:cNvPr>
          <p:cNvSpPr>
            <a:spLocks noGrp="1"/>
          </p:cNvSpPr>
          <p:nvPr>
            <p:ph type="sldNum" sz="quarter" idx="12"/>
          </p:nvPr>
        </p:nvSpPr>
        <p:spPr/>
        <p:txBody>
          <a:bodyPr/>
          <a:lstStyle/>
          <a:p>
            <a:fld id="{FA18A4DA-09CD-487C-9E77-386B45C6F8CA}" type="slidenum">
              <a:rPr lang="en-US" smtClean="0"/>
              <a:t>‹#›</a:t>
            </a:fld>
            <a:endParaRPr lang="en-US"/>
          </a:p>
        </p:txBody>
      </p:sp>
    </p:spTree>
    <p:extLst>
      <p:ext uri="{BB962C8B-B14F-4D97-AF65-F5344CB8AC3E}">
        <p14:creationId xmlns:p14="http://schemas.microsoft.com/office/powerpoint/2010/main" val="164552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66A46-A36F-7622-D998-27F230C9BC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881EC5-81EC-475F-72B7-EF534F6549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C21835-7B2C-5DA8-C9F9-C8E1790EB2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4408FD-0DC4-72AD-0039-36AE7A84FD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1CE9DF-1910-501C-99A9-8FF59A74B1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D0E33E-3E68-0153-91A3-C46EBD8367E4}"/>
              </a:ext>
            </a:extLst>
          </p:cNvPr>
          <p:cNvSpPr>
            <a:spLocks noGrp="1"/>
          </p:cNvSpPr>
          <p:nvPr>
            <p:ph type="dt" sz="half" idx="10"/>
          </p:nvPr>
        </p:nvSpPr>
        <p:spPr/>
        <p:txBody>
          <a:bodyPr/>
          <a:lstStyle/>
          <a:p>
            <a:fld id="{09E1F3B7-5003-45DB-8CBF-24E52F2E15ED}" type="datetime1">
              <a:rPr lang="en-US" smtClean="0"/>
              <a:t>2/12/2025</a:t>
            </a:fld>
            <a:endParaRPr lang="en-US"/>
          </a:p>
        </p:txBody>
      </p:sp>
      <p:sp>
        <p:nvSpPr>
          <p:cNvPr id="8" name="Footer Placeholder 7">
            <a:extLst>
              <a:ext uri="{FF2B5EF4-FFF2-40B4-BE49-F238E27FC236}">
                <a16:creationId xmlns:a16="http://schemas.microsoft.com/office/drawing/2014/main" id="{91290C30-6B63-E3B7-3CF4-0C2C8AE8D6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6E3782-F26B-DEA1-405F-02C8B7F90379}"/>
              </a:ext>
            </a:extLst>
          </p:cNvPr>
          <p:cNvSpPr>
            <a:spLocks noGrp="1"/>
          </p:cNvSpPr>
          <p:nvPr>
            <p:ph type="sldNum" sz="quarter" idx="12"/>
          </p:nvPr>
        </p:nvSpPr>
        <p:spPr/>
        <p:txBody>
          <a:bodyPr/>
          <a:lstStyle/>
          <a:p>
            <a:fld id="{FA18A4DA-09CD-487C-9E77-386B45C6F8CA}" type="slidenum">
              <a:rPr lang="en-US" smtClean="0"/>
              <a:t>‹#›</a:t>
            </a:fld>
            <a:endParaRPr lang="en-US"/>
          </a:p>
        </p:txBody>
      </p:sp>
    </p:spTree>
    <p:extLst>
      <p:ext uri="{BB962C8B-B14F-4D97-AF65-F5344CB8AC3E}">
        <p14:creationId xmlns:p14="http://schemas.microsoft.com/office/powerpoint/2010/main" val="140518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05DA8-9270-86B0-CBB1-A8FEA7C863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39D1E4-819B-7207-B8FA-8331ADAF2D74}"/>
              </a:ext>
            </a:extLst>
          </p:cNvPr>
          <p:cNvSpPr>
            <a:spLocks noGrp="1"/>
          </p:cNvSpPr>
          <p:nvPr>
            <p:ph type="dt" sz="half" idx="10"/>
          </p:nvPr>
        </p:nvSpPr>
        <p:spPr/>
        <p:txBody>
          <a:bodyPr/>
          <a:lstStyle/>
          <a:p>
            <a:fld id="{F7A9328E-AE87-4575-A2D0-B2E7339060E2}" type="datetime1">
              <a:rPr lang="en-US" smtClean="0"/>
              <a:t>2/12/2025</a:t>
            </a:fld>
            <a:endParaRPr lang="en-US"/>
          </a:p>
        </p:txBody>
      </p:sp>
      <p:sp>
        <p:nvSpPr>
          <p:cNvPr id="4" name="Footer Placeholder 3">
            <a:extLst>
              <a:ext uri="{FF2B5EF4-FFF2-40B4-BE49-F238E27FC236}">
                <a16:creationId xmlns:a16="http://schemas.microsoft.com/office/drawing/2014/main" id="{4C802D03-E5C6-C2F3-5079-0DE6E47700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BEE657-C96D-4CAD-B7D3-BF6BB121791F}"/>
              </a:ext>
            </a:extLst>
          </p:cNvPr>
          <p:cNvSpPr>
            <a:spLocks noGrp="1"/>
          </p:cNvSpPr>
          <p:nvPr>
            <p:ph type="sldNum" sz="quarter" idx="12"/>
          </p:nvPr>
        </p:nvSpPr>
        <p:spPr/>
        <p:txBody>
          <a:bodyPr/>
          <a:lstStyle/>
          <a:p>
            <a:fld id="{FA18A4DA-09CD-487C-9E77-386B45C6F8CA}" type="slidenum">
              <a:rPr lang="en-US" smtClean="0"/>
              <a:t>‹#›</a:t>
            </a:fld>
            <a:endParaRPr lang="en-US"/>
          </a:p>
        </p:txBody>
      </p:sp>
    </p:spTree>
    <p:extLst>
      <p:ext uri="{BB962C8B-B14F-4D97-AF65-F5344CB8AC3E}">
        <p14:creationId xmlns:p14="http://schemas.microsoft.com/office/powerpoint/2010/main" val="36892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B3CECB-9917-B5BB-C4C5-4D22102E05CE}"/>
              </a:ext>
            </a:extLst>
          </p:cNvPr>
          <p:cNvSpPr>
            <a:spLocks noGrp="1"/>
          </p:cNvSpPr>
          <p:nvPr>
            <p:ph type="dt" sz="half" idx="10"/>
          </p:nvPr>
        </p:nvSpPr>
        <p:spPr/>
        <p:txBody>
          <a:bodyPr/>
          <a:lstStyle/>
          <a:p>
            <a:fld id="{D1B95EC9-B509-4F9D-AA4A-5F565CD42A0F}" type="datetime1">
              <a:rPr lang="en-US" smtClean="0"/>
              <a:t>2/12/2025</a:t>
            </a:fld>
            <a:endParaRPr lang="en-US"/>
          </a:p>
        </p:txBody>
      </p:sp>
      <p:sp>
        <p:nvSpPr>
          <p:cNvPr id="3" name="Footer Placeholder 2">
            <a:extLst>
              <a:ext uri="{FF2B5EF4-FFF2-40B4-BE49-F238E27FC236}">
                <a16:creationId xmlns:a16="http://schemas.microsoft.com/office/drawing/2014/main" id="{4E2E92C1-0E39-79E9-3128-BBAC2D7E8B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350D92-1B68-7625-1F21-EC827AB05E28}"/>
              </a:ext>
            </a:extLst>
          </p:cNvPr>
          <p:cNvSpPr>
            <a:spLocks noGrp="1"/>
          </p:cNvSpPr>
          <p:nvPr>
            <p:ph type="sldNum" sz="quarter" idx="12"/>
          </p:nvPr>
        </p:nvSpPr>
        <p:spPr/>
        <p:txBody>
          <a:bodyPr/>
          <a:lstStyle/>
          <a:p>
            <a:fld id="{FA18A4DA-09CD-487C-9E77-386B45C6F8CA}" type="slidenum">
              <a:rPr lang="en-US" smtClean="0"/>
              <a:t>‹#›</a:t>
            </a:fld>
            <a:endParaRPr lang="en-US"/>
          </a:p>
        </p:txBody>
      </p:sp>
    </p:spTree>
    <p:extLst>
      <p:ext uri="{BB962C8B-B14F-4D97-AF65-F5344CB8AC3E}">
        <p14:creationId xmlns:p14="http://schemas.microsoft.com/office/powerpoint/2010/main" val="423200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58A3A-28B1-06A4-7175-5DF3B7CBE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F18E86-F86C-D9FE-5C18-3842934C0E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497E20-141D-C6FD-B2B0-9323AA2F9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4D020D-9D2E-B0C2-1F05-F5B5676850A4}"/>
              </a:ext>
            </a:extLst>
          </p:cNvPr>
          <p:cNvSpPr>
            <a:spLocks noGrp="1"/>
          </p:cNvSpPr>
          <p:nvPr>
            <p:ph type="dt" sz="half" idx="10"/>
          </p:nvPr>
        </p:nvSpPr>
        <p:spPr/>
        <p:txBody>
          <a:bodyPr/>
          <a:lstStyle/>
          <a:p>
            <a:fld id="{BBBBF058-EF2B-4571-BD5B-03F333B32335}" type="datetime1">
              <a:rPr lang="en-US" smtClean="0"/>
              <a:t>2/12/2025</a:t>
            </a:fld>
            <a:endParaRPr lang="en-US"/>
          </a:p>
        </p:txBody>
      </p:sp>
      <p:sp>
        <p:nvSpPr>
          <p:cNvPr id="6" name="Footer Placeholder 5">
            <a:extLst>
              <a:ext uri="{FF2B5EF4-FFF2-40B4-BE49-F238E27FC236}">
                <a16:creationId xmlns:a16="http://schemas.microsoft.com/office/drawing/2014/main" id="{175D514D-EFB8-7408-7BB1-34FB56FDF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B1F1DC-FAFE-C454-E499-E2AB2247602D}"/>
              </a:ext>
            </a:extLst>
          </p:cNvPr>
          <p:cNvSpPr>
            <a:spLocks noGrp="1"/>
          </p:cNvSpPr>
          <p:nvPr>
            <p:ph type="sldNum" sz="quarter" idx="12"/>
          </p:nvPr>
        </p:nvSpPr>
        <p:spPr/>
        <p:txBody>
          <a:bodyPr/>
          <a:lstStyle/>
          <a:p>
            <a:fld id="{FA18A4DA-09CD-487C-9E77-386B45C6F8CA}" type="slidenum">
              <a:rPr lang="en-US" smtClean="0"/>
              <a:t>‹#›</a:t>
            </a:fld>
            <a:endParaRPr lang="en-US"/>
          </a:p>
        </p:txBody>
      </p:sp>
    </p:spTree>
    <p:extLst>
      <p:ext uri="{BB962C8B-B14F-4D97-AF65-F5344CB8AC3E}">
        <p14:creationId xmlns:p14="http://schemas.microsoft.com/office/powerpoint/2010/main" val="44106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FAF3-D786-155A-15A2-6A33B0F798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6F8297-4AEB-A5A3-4D63-6BDA76B196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2F3726-E061-D2A5-88F7-86DBA5160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3A08D2-281B-64CE-4DEE-59D340A2B1DB}"/>
              </a:ext>
            </a:extLst>
          </p:cNvPr>
          <p:cNvSpPr>
            <a:spLocks noGrp="1"/>
          </p:cNvSpPr>
          <p:nvPr>
            <p:ph type="dt" sz="half" idx="10"/>
          </p:nvPr>
        </p:nvSpPr>
        <p:spPr/>
        <p:txBody>
          <a:bodyPr/>
          <a:lstStyle/>
          <a:p>
            <a:fld id="{A185E60A-ACF7-4BA7-BA82-8A5F3684AE96}" type="datetime1">
              <a:rPr lang="en-US" smtClean="0"/>
              <a:t>2/12/2025</a:t>
            </a:fld>
            <a:endParaRPr lang="en-US"/>
          </a:p>
        </p:txBody>
      </p:sp>
      <p:sp>
        <p:nvSpPr>
          <p:cNvPr id="6" name="Footer Placeholder 5">
            <a:extLst>
              <a:ext uri="{FF2B5EF4-FFF2-40B4-BE49-F238E27FC236}">
                <a16:creationId xmlns:a16="http://schemas.microsoft.com/office/drawing/2014/main" id="{D0FE2D7B-C24D-42E8-B8E2-22D78E90DB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A422ED-7806-AA28-22F0-7E5947BA1ABF}"/>
              </a:ext>
            </a:extLst>
          </p:cNvPr>
          <p:cNvSpPr>
            <a:spLocks noGrp="1"/>
          </p:cNvSpPr>
          <p:nvPr>
            <p:ph type="sldNum" sz="quarter" idx="12"/>
          </p:nvPr>
        </p:nvSpPr>
        <p:spPr/>
        <p:txBody>
          <a:bodyPr/>
          <a:lstStyle/>
          <a:p>
            <a:fld id="{FA18A4DA-09CD-487C-9E77-386B45C6F8CA}" type="slidenum">
              <a:rPr lang="en-US" smtClean="0"/>
              <a:t>‹#›</a:t>
            </a:fld>
            <a:endParaRPr lang="en-US"/>
          </a:p>
        </p:txBody>
      </p:sp>
    </p:spTree>
    <p:extLst>
      <p:ext uri="{BB962C8B-B14F-4D97-AF65-F5344CB8AC3E}">
        <p14:creationId xmlns:p14="http://schemas.microsoft.com/office/powerpoint/2010/main" val="327989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C3B1AE-4578-5514-B37F-8369B48A8B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2F4326-C0FB-598B-A555-155C8CD898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C7DF23-0CDD-B236-EA93-704D20F576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0BCE9E-ACDD-491B-8F46-E971D436014E}" type="datetime1">
              <a:rPr lang="en-US" smtClean="0"/>
              <a:t>2/12/2025</a:t>
            </a:fld>
            <a:endParaRPr lang="en-US"/>
          </a:p>
        </p:txBody>
      </p:sp>
      <p:sp>
        <p:nvSpPr>
          <p:cNvPr id="5" name="Footer Placeholder 4">
            <a:extLst>
              <a:ext uri="{FF2B5EF4-FFF2-40B4-BE49-F238E27FC236}">
                <a16:creationId xmlns:a16="http://schemas.microsoft.com/office/drawing/2014/main" id="{FBB949A1-7DB7-343B-0B29-6C5AD445DF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741AE9-2CB7-A0B2-099D-8AE16AC766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8A4DA-09CD-487C-9E77-386B45C6F8CA}" type="slidenum">
              <a:rPr lang="en-US" smtClean="0"/>
              <a:t>‹#›</a:t>
            </a:fld>
            <a:endParaRPr lang="en-US"/>
          </a:p>
        </p:txBody>
      </p:sp>
    </p:spTree>
    <p:extLst>
      <p:ext uri="{BB962C8B-B14F-4D97-AF65-F5344CB8AC3E}">
        <p14:creationId xmlns:p14="http://schemas.microsoft.com/office/powerpoint/2010/main" val="3068870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8363CC-BFD1-39DB-BBCE-D86AB9CB3D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1AD5DE-F9C2-7A33-0773-52D7300120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BB3020-0C04-694F-B691-5477418FAB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6AB1E-6D7B-41AA-B94B-A385630128FC}" type="datetime1">
              <a:rPr lang="en-US" smtClean="0"/>
              <a:t>2/12/2025</a:t>
            </a:fld>
            <a:endParaRPr lang="en-US"/>
          </a:p>
        </p:txBody>
      </p:sp>
      <p:sp>
        <p:nvSpPr>
          <p:cNvPr id="5" name="Footer Placeholder 4">
            <a:extLst>
              <a:ext uri="{FF2B5EF4-FFF2-40B4-BE49-F238E27FC236}">
                <a16:creationId xmlns:a16="http://schemas.microsoft.com/office/drawing/2014/main" id="{268ACC61-AFC0-1F43-F5D0-4E98E9C8B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D30169-4EBB-AD89-A8EA-8542944A3F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FA6C7-1B53-40A2-A0AE-8A1A444DB0BC}" type="slidenum">
              <a:rPr lang="en-US" smtClean="0"/>
              <a:t>‹#›</a:t>
            </a:fld>
            <a:endParaRPr lang="en-US"/>
          </a:p>
        </p:txBody>
      </p:sp>
    </p:spTree>
    <p:extLst>
      <p:ext uri="{BB962C8B-B14F-4D97-AF65-F5344CB8AC3E}">
        <p14:creationId xmlns:p14="http://schemas.microsoft.com/office/powerpoint/2010/main" val="3898127040"/>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a:extLst>
            <a:ext uri="{FF2B5EF4-FFF2-40B4-BE49-F238E27FC236}">
              <a16:creationId xmlns:a16="http://schemas.microsoft.com/office/drawing/2014/main" id="{BC9C69D7-6AD9-49C6-E5C4-954377ACA0CD}"/>
            </a:ext>
          </a:extLst>
        </p:cNvPr>
        <p:cNvGrpSpPr/>
        <p:nvPr/>
      </p:nvGrpSpPr>
      <p:grpSpPr>
        <a:xfrm>
          <a:off x="0" y="0"/>
          <a:ext cx="0" cy="0"/>
          <a:chOff x="0" y="0"/>
          <a:chExt cx="0" cy="0"/>
        </a:xfrm>
      </p:grpSpPr>
      <p:sp>
        <p:nvSpPr>
          <p:cNvPr id="4" name="Flowchart: Off-page Connector 3">
            <a:extLst>
              <a:ext uri="{FF2B5EF4-FFF2-40B4-BE49-F238E27FC236}">
                <a16:creationId xmlns:a16="http://schemas.microsoft.com/office/drawing/2014/main" id="{B3CAE21D-7985-0DA4-C6BC-7AA0C3A2F4A0}"/>
              </a:ext>
            </a:extLst>
          </p:cNvPr>
          <p:cNvSpPr/>
          <p:nvPr/>
        </p:nvSpPr>
        <p:spPr>
          <a:xfrm>
            <a:off x="0" y="1"/>
            <a:ext cx="12192000" cy="2788920"/>
          </a:xfrm>
          <a:prstGeom prst="flowChartOffpageConnector">
            <a:avLst/>
          </a:prstGeom>
          <a:solidFill>
            <a:schemeClr val="bg1">
              <a:alpha val="9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15F83D3A-486A-FD31-2A63-613A391B6F4C}"/>
              </a:ext>
            </a:extLst>
          </p:cNvPr>
          <p:cNvSpPr txBox="1">
            <a:spLocks/>
          </p:cNvSpPr>
          <p:nvPr/>
        </p:nvSpPr>
        <p:spPr>
          <a:xfrm>
            <a:off x="0" y="133351"/>
            <a:ext cx="12192000" cy="2266950"/>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6000" b="1" i="0" u="none" strike="noStrike" kern="1200" cap="none" spc="0" normalizeH="0" baseline="0" noProof="0">
                <a:ln>
                  <a:noFill/>
                </a:ln>
                <a:solidFill>
                  <a:srgbClr val="009245"/>
                </a:solidFill>
                <a:effectLst/>
                <a:uLnTx/>
                <a:uFillTx/>
                <a:latin typeface="Bahnschrift" panose="020B0502040204020203" pitchFamily="34" charset="0"/>
                <a:ea typeface="+mj-ea"/>
                <a:cs typeface="+mj-cs"/>
              </a:rPr>
              <a:t>Navigating</a:t>
            </a:r>
            <a:r>
              <a:rPr lang="en-US" sz="6000" b="1">
                <a:solidFill>
                  <a:srgbClr val="009245"/>
                </a:solidFill>
                <a:latin typeface="Bahnschrift" panose="020B0502040204020203" pitchFamily="34" charset="0"/>
              </a:rPr>
              <a:t> Connecticut’s Waste Crisis</a:t>
            </a:r>
          </a:p>
          <a:p>
            <a:pPr marL="0" marR="0" lvl="0" indent="0" algn="ctr" defTabSz="914400" rtl="0" eaLnBrk="1" fontAlgn="auto" latinLnBrk="0" hangingPunct="1">
              <a:lnSpc>
                <a:spcPct val="150000"/>
              </a:lnSpc>
              <a:spcBef>
                <a:spcPct val="0"/>
              </a:spcBef>
              <a:spcAft>
                <a:spcPts val="0"/>
              </a:spcAft>
              <a:buClrTx/>
              <a:buSzTx/>
              <a:buFontTx/>
              <a:buNone/>
              <a:tabLst/>
              <a:defRPr/>
            </a:pPr>
            <a:r>
              <a:rPr lang="en-US" sz="2400" b="1">
                <a:solidFill>
                  <a:srgbClr val="009245"/>
                </a:solidFill>
                <a:latin typeface="Bahnschrift" panose="020B0502040204020203" pitchFamily="34" charset="0"/>
              </a:rPr>
              <a:t> </a:t>
            </a:r>
            <a:r>
              <a:rPr lang="en-US" sz="2400">
                <a:solidFill>
                  <a:srgbClr val="009245"/>
                </a:solidFill>
                <a:latin typeface="Bahnschrift" panose="020B0502040204020203" pitchFamily="34" charset="0"/>
              </a:rPr>
              <a:t>Virtual One-Year Follow Up </a:t>
            </a:r>
          </a:p>
          <a:p>
            <a:pPr marL="0" marR="0" lvl="0" indent="0" algn="ctr" defTabSz="914400" rtl="0" eaLnBrk="1" fontAlgn="auto" latinLnBrk="0" hangingPunct="1">
              <a:lnSpc>
                <a:spcPct val="150000"/>
              </a:lnSpc>
              <a:spcBef>
                <a:spcPct val="0"/>
              </a:spcBef>
              <a:spcAft>
                <a:spcPts val="0"/>
              </a:spcAft>
              <a:buClrTx/>
              <a:buSzTx/>
              <a:buFontTx/>
              <a:buNone/>
              <a:tabLst/>
              <a:defRPr/>
            </a:pPr>
            <a:r>
              <a:rPr lang="en-US" sz="2400">
                <a:solidFill>
                  <a:srgbClr val="009245"/>
                </a:solidFill>
                <a:latin typeface="Bahnschrift" panose="020B0502040204020203" pitchFamily="34" charset="0"/>
              </a:rPr>
              <a:t>February 12, 2025 </a:t>
            </a:r>
          </a:p>
          <a:p>
            <a:pPr marL="0" marR="0" lvl="0" indent="0" algn="ctr" defTabSz="914400" rtl="0" eaLnBrk="1" fontAlgn="auto" latinLnBrk="0" hangingPunct="1">
              <a:lnSpc>
                <a:spcPct val="150000"/>
              </a:lnSpc>
              <a:spcBef>
                <a:spcPct val="0"/>
              </a:spcBef>
              <a:spcAft>
                <a:spcPts val="0"/>
              </a:spcAft>
              <a:buClrTx/>
              <a:buSzTx/>
              <a:buFontTx/>
              <a:buNone/>
              <a:tabLst/>
              <a:defRPr/>
            </a:pPr>
            <a:r>
              <a:rPr lang="en-US" sz="2400">
                <a:solidFill>
                  <a:srgbClr val="009245"/>
                </a:solidFill>
                <a:latin typeface="Bahnschrift" panose="020B0502040204020203" pitchFamily="34" charset="0"/>
              </a:rPr>
              <a:t>1:00 PM</a:t>
            </a:r>
          </a:p>
        </p:txBody>
      </p:sp>
      <p:pic>
        <p:nvPicPr>
          <p:cNvPr id="10" name="Picture 9" descr="SCRRRA logo of a globe with recycling arrows.">
            <a:extLst>
              <a:ext uri="{FF2B5EF4-FFF2-40B4-BE49-F238E27FC236}">
                <a16:creationId xmlns:a16="http://schemas.microsoft.com/office/drawing/2014/main" id="{F88A9E43-56F2-69AC-FC87-6A7A7933097B}"/>
              </a:ext>
            </a:extLst>
          </p:cNvPr>
          <p:cNvPicPr>
            <a:picLocks noChangeAspect="1"/>
          </p:cNvPicPr>
          <p:nvPr/>
        </p:nvPicPr>
        <p:blipFill rotWithShape="1">
          <a:blip r:embed="rId4">
            <a:extLst>
              <a:ext uri="{28A0092B-C50C-407E-A947-70E740481C1C}">
                <a14:useLocalDpi xmlns:a14="http://schemas.microsoft.com/office/drawing/2010/main" val="0"/>
              </a:ext>
            </a:extLst>
          </a:blip>
          <a:srcRect l="24315" t="26456" r="26305" b="19905"/>
          <a:stretch/>
        </p:blipFill>
        <p:spPr>
          <a:xfrm>
            <a:off x="270099" y="5643489"/>
            <a:ext cx="906936" cy="985159"/>
          </a:xfrm>
          <a:prstGeom prst="rect">
            <a:avLst/>
          </a:prstGeom>
          <a:effectLst>
            <a:glow rad="254000">
              <a:schemeClr val="bg1">
                <a:alpha val="70000"/>
              </a:schemeClr>
            </a:glow>
          </a:effectLst>
        </p:spPr>
      </p:pic>
    </p:spTree>
    <p:extLst>
      <p:ext uri="{BB962C8B-B14F-4D97-AF65-F5344CB8AC3E}">
        <p14:creationId xmlns:p14="http://schemas.microsoft.com/office/powerpoint/2010/main" val="119844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854466-5791-A390-BC6B-B4A4EA52630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DF57AC1-FD72-6433-8B18-38601F6665EC}"/>
              </a:ext>
            </a:extLst>
          </p:cNvPr>
          <p:cNvSpPr txBox="1"/>
          <p:nvPr/>
        </p:nvSpPr>
        <p:spPr>
          <a:xfrm>
            <a:off x="0" y="295563"/>
            <a:ext cx="12192000" cy="646331"/>
          </a:xfrm>
          <a:prstGeom prst="rect">
            <a:avLst/>
          </a:prstGeom>
          <a:noFill/>
        </p:spPr>
        <p:txBody>
          <a:bodyPr wrap="square" rtlCol="0">
            <a:spAutoFit/>
          </a:bodyPr>
          <a:lstStyle/>
          <a:p>
            <a:pPr algn="ctr"/>
            <a:r>
              <a:rPr lang="en-US" sz="3600" b="1">
                <a:solidFill>
                  <a:schemeClr val="bg1"/>
                </a:solidFill>
                <a:latin typeface="Bahnschrift" panose="020B0502040204020203" pitchFamily="34" charset="0"/>
              </a:rPr>
              <a:t>SCRRRA Services</a:t>
            </a:r>
          </a:p>
        </p:txBody>
      </p:sp>
      <p:sp>
        <p:nvSpPr>
          <p:cNvPr id="11" name="Flowchart: Off-page Connector 10">
            <a:extLst>
              <a:ext uri="{FF2B5EF4-FFF2-40B4-BE49-F238E27FC236}">
                <a16:creationId xmlns:a16="http://schemas.microsoft.com/office/drawing/2014/main" id="{F5CEE73A-CC57-6056-DEA5-69B128A2C206}"/>
              </a:ext>
            </a:extLst>
          </p:cNvPr>
          <p:cNvSpPr/>
          <p:nvPr/>
        </p:nvSpPr>
        <p:spPr>
          <a:xfrm>
            <a:off x="0" y="2"/>
            <a:ext cx="12192000" cy="1325564"/>
          </a:xfrm>
          <a:prstGeom prst="flowChartOffpageConnector">
            <a:avLst/>
          </a:prstGeom>
          <a:solidFill>
            <a:srgbClr val="0092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E0014A5E-758E-076A-A190-F2E22C89E840}"/>
              </a:ext>
            </a:extLst>
          </p:cNvPr>
          <p:cNvSpPr txBox="1">
            <a:spLocks/>
          </p:cNvSpPr>
          <p:nvPr/>
        </p:nvSpPr>
        <p:spPr>
          <a:xfrm>
            <a:off x="0" y="288490"/>
            <a:ext cx="12192000" cy="1558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rPr>
              <a:t>SCRRRA </a:t>
            </a:r>
            <a:r>
              <a:rPr lang="en-US" sz="3600" b="1">
                <a:solidFill>
                  <a:schemeClr val="bg1"/>
                </a:solidFill>
                <a:latin typeface="Bahnschrift" panose="020B0502040204020203" pitchFamily="34" charset="0"/>
              </a:rPr>
              <a:t>Services</a:t>
            </a:r>
            <a:endPar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endParaRPr>
          </a:p>
        </p:txBody>
      </p:sp>
      <p:graphicFrame>
        <p:nvGraphicFramePr>
          <p:cNvPr id="2" name="Table 1">
            <a:extLst>
              <a:ext uri="{FF2B5EF4-FFF2-40B4-BE49-F238E27FC236}">
                <a16:creationId xmlns:a16="http://schemas.microsoft.com/office/drawing/2014/main" id="{B8F93D41-72CB-2375-3987-5422C289BE71}"/>
              </a:ext>
            </a:extLst>
          </p:cNvPr>
          <p:cNvGraphicFramePr>
            <a:graphicFrameLocks noGrp="1"/>
          </p:cNvGraphicFramePr>
          <p:nvPr>
            <p:extLst>
              <p:ext uri="{D42A27DB-BD31-4B8C-83A1-F6EECF244321}">
                <p14:modId xmlns:p14="http://schemas.microsoft.com/office/powerpoint/2010/main" val="3490519372"/>
              </p:ext>
            </p:extLst>
          </p:nvPr>
        </p:nvGraphicFramePr>
        <p:xfrm>
          <a:off x="776748" y="1847467"/>
          <a:ext cx="10648336" cy="3606800"/>
        </p:xfrm>
        <a:graphic>
          <a:graphicData uri="http://schemas.openxmlformats.org/drawingml/2006/table">
            <a:tbl>
              <a:tblPr firstRow="1" bandRow="1">
                <a:tableStyleId>{68D230F3-CF80-4859-8CE7-A43EE81993B5}</a:tableStyleId>
              </a:tblPr>
              <a:tblGrid>
                <a:gridCol w="6571109">
                  <a:extLst>
                    <a:ext uri="{9D8B030D-6E8A-4147-A177-3AD203B41FA5}">
                      <a16:colId xmlns:a16="http://schemas.microsoft.com/office/drawing/2014/main" val="1950978455"/>
                    </a:ext>
                  </a:extLst>
                </a:gridCol>
                <a:gridCol w="4077227">
                  <a:extLst>
                    <a:ext uri="{9D8B030D-6E8A-4147-A177-3AD203B41FA5}">
                      <a16:colId xmlns:a16="http://schemas.microsoft.com/office/drawing/2014/main" val="688180830"/>
                    </a:ext>
                  </a:extLst>
                </a:gridCol>
              </a:tblGrid>
              <a:tr h="370840">
                <a:tc>
                  <a:txBody>
                    <a:bodyPr/>
                    <a:lstStyle/>
                    <a:p>
                      <a:pPr algn="l"/>
                      <a:r>
                        <a:rPr lang="en-US" sz="1800" b="1">
                          <a:solidFill>
                            <a:srgbClr val="056839"/>
                          </a:solidFill>
                          <a:latin typeface="Bahnschrift" panose="020B0502040204020203" pitchFamily="34" charset="0"/>
                        </a:rPr>
                        <a:t>SERVICE</a:t>
                      </a:r>
                      <a:endParaRPr lang="en-US"/>
                    </a:p>
                  </a:txBody>
                  <a:tcPr/>
                </a:tc>
                <a:tc>
                  <a:txBody>
                    <a:bodyPr/>
                    <a:lstStyle/>
                    <a:p>
                      <a:pPr algn="l"/>
                      <a:r>
                        <a:rPr lang="en-US" sz="1800" b="1">
                          <a:solidFill>
                            <a:srgbClr val="056839"/>
                          </a:solidFill>
                          <a:latin typeface="Bahnschrift" panose="020B0502040204020203" pitchFamily="34" charset="0"/>
                        </a:rPr>
                        <a:t>ESTIMATED FY 2025 TOWN BENEFIT</a:t>
                      </a:r>
                      <a:endParaRPr lang="en-US"/>
                    </a:p>
                  </a:txBody>
                  <a:tcPr/>
                </a:tc>
                <a:extLst>
                  <a:ext uri="{0D108BD9-81ED-4DB2-BD59-A6C34878D82A}">
                    <a16:rowId xmlns:a16="http://schemas.microsoft.com/office/drawing/2014/main" val="2038684123"/>
                  </a:ext>
                </a:extLst>
              </a:tr>
              <a:tr h="370840">
                <a:tc>
                  <a:txBody>
                    <a:bodyPr/>
                    <a:lstStyle/>
                    <a:p>
                      <a:r>
                        <a:rPr lang="en-US" sz="1800" b="1" dirty="0">
                          <a:solidFill>
                            <a:srgbClr val="056839"/>
                          </a:solidFill>
                          <a:latin typeface="Bahnschrift" panose="020B0502040204020203" pitchFamily="34" charset="0"/>
                        </a:rPr>
                        <a:t>MSW Disposal Tip Fee Subsidy </a:t>
                      </a:r>
                      <a:endParaRPr lang="en-US" dirty="0"/>
                    </a:p>
                  </a:txBody>
                  <a:tcPr/>
                </a:tc>
                <a:tc>
                  <a:txBody>
                    <a:bodyPr/>
                    <a:lstStyle/>
                    <a:p>
                      <a:pPr algn="r"/>
                      <a:r>
                        <a:rPr lang="en-US" sz="1800" kern="1200">
                          <a:solidFill>
                            <a:srgbClr val="056839"/>
                          </a:solidFill>
                          <a:latin typeface="Bahnschrift" panose="020B0502040204020203" pitchFamily="34" charset="0"/>
                          <a:ea typeface="+mn-ea"/>
                          <a:cs typeface="+mn-cs"/>
                        </a:rPr>
                        <a:t>$1,151,500</a:t>
                      </a:r>
                    </a:p>
                  </a:txBody>
                  <a:tcPr/>
                </a:tc>
                <a:extLst>
                  <a:ext uri="{0D108BD9-81ED-4DB2-BD59-A6C34878D82A}">
                    <a16:rowId xmlns:a16="http://schemas.microsoft.com/office/drawing/2014/main" val="2178348190"/>
                  </a:ext>
                </a:extLst>
              </a:tr>
              <a:tr h="370840">
                <a:tc>
                  <a:txBody>
                    <a:bodyPr/>
                    <a:lstStyle/>
                    <a:p>
                      <a:r>
                        <a:rPr lang="en-US" sz="1800" b="1" dirty="0">
                          <a:solidFill>
                            <a:srgbClr val="056839"/>
                          </a:solidFill>
                          <a:latin typeface="Bahnschrift" panose="020B0502040204020203" pitchFamily="34" charset="0"/>
                        </a:rPr>
                        <a:t>Recycling Tip Fee Subsidy </a:t>
                      </a:r>
                      <a:endParaRPr lang="en-US" dirty="0"/>
                    </a:p>
                  </a:txBody>
                  <a:tcPr/>
                </a:tc>
                <a:tc>
                  <a:txBody>
                    <a:bodyPr/>
                    <a:lstStyle/>
                    <a:p>
                      <a:pPr algn="r"/>
                      <a:r>
                        <a:rPr lang="en-US" sz="1800" kern="1200">
                          <a:solidFill>
                            <a:srgbClr val="056839"/>
                          </a:solidFill>
                          <a:latin typeface="Bahnschrift" panose="020B0502040204020203" pitchFamily="34" charset="0"/>
                          <a:ea typeface="+mn-ea"/>
                          <a:cs typeface="+mn-cs"/>
                        </a:rPr>
                        <a:t>1,150,000</a:t>
                      </a:r>
                    </a:p>
                  </a:txBody>
                  <a:tcPr/>
                </a:tc>
                <a:extLst>
                  <a:ext uri="{0D108BD9-81ED-4DB2-BD59-A6C34878D82A}">
                    <a16:rowId xmlns:a16="http://schemas.microsoft.com/office/drawing/2014/main" val="2391326734"/>
                  </a:ext>
                </a:extLst>
              </a:tr>
              <a:tr h="370840">
                <a:tc>
                  <a:txBody>
                    <a:bodyPr/>
                    <a:lstStyle/>
                    <a:p>
                      <a:r>
                        <a:rPr lang="en-US" sz="1800" b="1">
                          <a:solidFill>
                            <a:srgbClr val="056839"/>
                          </a:solidFill>
                          <a:latin typeface="Bahnschrift" panose="020B0502040204020203" pitchFamily="34" charset="0"/>
                        </a:rPr>
                        <a:t>Transportation (Hauling) Subsidy </a:t>
                      </a:r>
                      <a:endParaRPr lang="en-US"/>
                    </a:p>
                  </a:txBody>
                  <a:tcPr/>
                </a:tc>
                <a:tc>
                  <a:txBody>
                    <a:bodyPr/>
                    <a:lstStyle/>
                    <a:p>
                      <a:pPr algn="r"/>
                      <a:r>
                        <a:rPr lang="en-US" sz="1800" kern="1200">
                          <a:solidFill>
                            <a:srgbClr val="056839"/>
                          </a:solidFill>
                          <a:latin typeface="Bahnschrift" panose="020B0502040204020203" pitchFamily="34" charset="0"/>
                          <a:ea typeface="+mn-ea"/>
                          <a:cs typeface="+mn-cs"/>
                        </a:rPr>
                        <a:t>250,000 </a:t>
                      </a:r>
                    </a:p>
                  </a:txBody>
                  <a:tcPr/>
                </a:tc>
                <a:extLst>
                  <a:ext uri="{0D108BD9-81ED-4DB2-BD59-A6C34878D82A}">
                    <a16:rowId xmlns:a16="http://schemas.microsoft.com/office/drawing/2014/main" val="3365879927"/>
                  </a:ext>
                </a:extLst>
              </a:tr>
              <a:tr h="370840">
                <a:tc>
                  <a:txBody>
                    <a:bodyPr/>
                    <a:lstStyle/>
                    <a:p>
                      <a:r>
                        <a:rPr lang="en-US" sz="1800" b="1" dirty="0">
                          <a:solidFill>
                            <a:srgbClr val="056839"/>
                          </a:solidFill>
                          <a:latin typeface="Bahnschrift" panose="020B0502040204020203" pitchFamily="34" charset="0"/>
                        </a:rPr>
                        <a:t>Wood &amp; Brush Grinding </a:t>
                      </a:r>
                      <a:endParaRPr lang="en-US" dirty="0"/>
                    </a:p>
                  </a:txBody>
                  <a:tcPr/>
                </a:tc>
                <a:tc>
                  <a:txBody>
                    <a:bodyPr/>
                    <a:lstStyle/>
                    <a:p>
                      <a:pPr algn="r"/>
                      <a:r>
                        <a:rPr lang="en-US" sz="1800" kern="1200">
                          <a:solidFill>
                            <a:srgbClr val="056839"/>
                          </a:solidFill>
                          <a:latin typeface="Bahnschrift" panose="020B0502040204020203" pitchFamily="34" charset="0"/>
                          <a:ea typeface="+mn-ea"/>
                          <a:cs typeface="+mn-cs"/>
                        </a:rPr>
                        <a:t>239,600</a:t>
                      </a:r>
                    </a:p>
                  </a:txBody>
                  <a:tcPr/>
                </a:tc>
                <a:extLst>
                  <a:ext uri="{0D108BD9-81ED-4DB2-BD59-A6C34878D82A}">
                    <a16:rowId xmlns:a16="http://schemas.microsoft.com/office/drawing/2014/main" val="2271624153"/>
                  </a:ext>
                </a:extLst>
              </a:tr>
              <a:tr h="370840">
                <a:tc>
                  <a:txBody>
                    <a:bodyPr/>
                    <a:lstStyle/>
                    <a:p>
                      <a:r>
                        <a:rPr lang="en-US" sz="1800" b="1">
                          <a:solidFill>
                            <a:srgbClr val="056839"/>
                          </a:solidFill>
                          <a:latin typeface="Bahnschrift" panose="020B0502040204020203" pitchFamily="34" charset="0"/>
                        </a:rPr>
                        <a:t>Household Hazardous Waste Collection &amp; Paper Shred Events </a:t>
                      </a:r>
                      <a:endParaRPr lang="en-US"/>
                    </a:p>
                  </a:txBody>
                  <a:tcPr/>
                </a:tc>
                <a:tc>
                  <a:txBody>
                    <a:bodyPr/>
                    <a:lstStyle/>
                    <a:p>
                      <a:pPr algn="r"/>
                      <a:r>
                        <a:rPr lang="en-US" sz="1800" kern="1200">
                          <a:solidFill>
                            <a:srgbClr val="056839"/>
                          </a:solidFill>
                          <a:latin typeface="Bahnschrift" panose="020B0502040204020203" pitchFamily="34" charset="0"/>
                          <a:ea typeface="+mn-ea"/>
                          <a:cs typeface="+mn-cs"/>
                        </a:rPr>
                        <a:t>272,000</a:t>
                      </a:r>
                    </a:p>
                  </a:txBody>
                  <a:tcPr/>
                </a:tc>
                <a:extLst>
                  <a:ext uri="{0D108BD9-81ED-4DB2-BD59-A6C34878D82A}">
                    <a16:rowId xmlns:a16="http://schemas.microsoft.com/office/drawing/2014/main" val="3526121689"/>
                  </a:ext>
                </a:extLst>
              </a:tr>
              <a:tr h="370840">
                <a:tc>
                  <a:txBody>
                    <a:bodyPr/>
                    <a:lstStyle/>
                    <a:p>
                      <a:r>
                        <a:rPr lang="en-US" sz="1800" b="1" dirty="0">
                          <a:solidFill>
                            <a:srgbClr val="056839"/>
                          </a:solidFill>
                          <a:latin typeface="Bahnschrift" panose="020B0502040204020203" pitchFamily="34" charset="0"/>
                        </a:rPr>
                        <a:t>Transfer Station Programs </a:t>
                      </a:r>
                      <a:r>
                        <a:rPr lang="en-US" sz="1800" dirty="0">
                          <a:solidFill>
                            <a:srgbClr val="056839"/>
                          </a:solidFill>
                          <a:latin typeface="Bahnschrift" panose="020B0502040204020203" pitchFamily="34" charset="0"/>
                        </a:rPr>
                        <a:t>(Batteries, light bulbs, tires, used oil, antifreeze, freon, gas cylinders, and more…) </a:t>
                      </a:r>
                      <a:endParaRPr lang="en-US" dirty="0"/>
                    </a:p>
                  </a:txBody>
                  <a:tcPr/>
                </a:tc>
                <a:tc>
                  <a:txBody>
                    <a:bodyPr/>
                    <a:lstStyle/>
                    <a:p>
                      <a:pPr algn="r"/>
                      <a:r>
                        <a:rPr lang="en-US" sz="1800" kern="1200">
                          <a:solidFill>
                            <a:srgbClr val="056839"/>
                          </a:solidFill>
                          <a:latin typeface="Bahnschrift" panose="020B0502040204020203" pitchFamily="34" charset="0"/>
                          <a:ea typeface="+mn-ea"/>
                          <a:cs typeface="+mn-cs"/>
                        </a:rPr>
                        <a:t>141,500</a:t>
                      </a:r>
                    </a:p>
                  </a:txBody>
                  <a:tcPr/>
                </a:tc>
                <a:extLst>
                  <a:ext uri="{0D108BD9-81ED-4DB2-BD59-A6C34878D82A}">
                    <a16:rowId xmlns:a16="http://schemas.microsoft.com/office/drawing/2014/main" val="39224010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056839"/>
                        </a:solidFill>
                        <a:latin typeface="Bahnschrift" panose="020B0502040204020203" pitchFamily="34" charset="0"/>
                      </a:endParaRPr>
                    </a:p>
                  </a:txBody>
                  <a:tcPr/>
                </a:tc>
                <a:tc>
                  <a:txBody>
                    <a:bodyPr/>
                    <a:lstStyle/>
                    <a:p>
                      <a:pPr algn="r"/>
                      <a:endParaRPr lang="en-US" sz="1800" u="none" kern="120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24732741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056839"/>
                        </a:solidFill>
                        <a:latin typeface="Bahnschrift" panose="020B0502040204020203" pitchFamily="34" charset="0"/>
                      </a:endParaRPr>
                    </a:p>
                  </a:txBody>
                  <a:tcPr/>
                </a:tc>
                <a:tc>
                  <a:txBody>
                    <a:bodyPr/>
                    <a:lstStyle/>
                    <a:p>
                      <a:pPr algn="r"/>
                      <a:endParaRPr lang="en-US" sz="1800" b="1" kern="1200" dirty="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3815158705"/>
                  </a:ext>
                </a:extLst>
              </a:tr>
            </a:tbl>
          </a:graphicData>
        </a:graphic>
      </p:graphicFrame>
    </p:spTree>
    <p:extLst>
      <p:ext uri="{BB962C8B-B14F-4D97-AF65-F5344CB8AC3E}">
        <p14:creationId xmlns:p14="http://schemas.microsoft.com/office/powerpoint/2010/main" val="258799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810BB1-4690-57B8-71F7-D602DBB9F93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A6313FE-8991-3FE3-CAE0-361AE7A08061}"/>
              </a:ext>
            </a:extLst>
          </p:cNvPr>
          <p:cNvSpPr txBox="1"/>
          <p:nvPr/>
        </p:nvSpPr>
        <p:spPr>
          <a:xfrm>
            <a:off x="0" y="295563"/>
            <a:ext cx="12192000" cy="646331"/>
          </a:xfrm>
          <a:prstGeom prst="rect">
            <a:avLst/>
          </a:prstGeom>
          <a:noFill/>
        </p:spPr>
        <p:txBody>
          <a:bodyPr wrap="square" rtlCol="0">
            <a:spAutoFit/>
          </a:bodyPr>
          <a:lstStyle/>
          <a:p>
            <a:pPr algn="ctr"/>
            <a:r>
              <a:rPr lang="en-US" sz="3600" b="1">
                <a:solidFill>
                  <a:schemeClr val="bg1"/>
                </a:solidFill>
                <a:latin typeface="Bahnschrift" panose="020B0502040204020203" pitchFamily="34" charset="0"/>
              </a:rPr>
              <a:t>SCRRRA Services</a:t>
            </a:r>
          </a:p>
        </p:txBody>
      </p:sp>
      <p:sp>
        <p:nvSpPr>
          <p:cNvPr id="11" name="Flowchart: Off-page Connector 10">
            <a:extLst>
              <a:ext uri="{FF2B5EF4-FFF2-40B4-BE49-F238E27FC236}">
                <a16:creationId xmlns:a16="http://schemas.microsoft.com/office/drawing/2014/main" id="{D40949C7-B451-327E-C2B9-5A8340C2BA13}"/>
              </a:ext>
            </a:extLst>
          </p:cNvPr>
          <p:cNvSpPr/>
          <p:nvPr/>
        </p:nvSpPr>
        <p:spPr>
          <a:xfrm>
            <a:off x="0" y="2"/>
            <a:ext cx="12192000" cy="1325564"/>
          </a:xfrm>
          <a:prstGeom prst="flowChartOffpageConnector">
            <a:avLst/>
          </a:prstGeom>
          <a:solidFill>
            <a:srgbClr val="0092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5951B283-6FE0-FCD9-0EE8-13FAB21F947F}"/>
              </a:ext>
            </a:extLst>
          </p:cNvPr>
          <p:cNvSpPr txBox="1">
            <a:spLocks/>
          </p:cNvSpPr>
          <p:nvPr/>
        </p:nvSpPr>
        <p:spPr>
          <a:xfrm>
            <a:off x="0" y="288490"/>
            <a:ext cx="12192000" cy="1558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rPr>
              <a:t>SCRRRA </a:t>
            </a:r>
            <a:r>
              <a:rPr lang="en-US" sz="3600" b="1">
                <a:solidFill>
                  <a:schemeClr val="bg1"/>
                </a:solidFill>
                <a:latin typeface="Bahnschrift" panose="020B0502040204020203" pitchFamily="34" charset="0"/>
              </a:rPr>
              <a:t>Services</a:t>
            </a:r>
            <a:endPar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endParaRPr>
          </a:p>
        </p:txBody>
      </p:sp>
      <p:graphicFrame>
        <p:nvGraphicFramePr>
          <p:cNvPr id="2" name="Table 1">
            <a:extLst>
              <a:ext uri="{FF2B5EF4-FFF2-40B4-BE49-F238E27FC236}">
                <a16:creationId xmlns:a16="http://schemas.microsoft.com/office/drawing/2014/main" id="{584C7582-A87C-40AC-ECED-C22446A13AFA}"/>
              </a:ext>
            </a:extLst>
          </p:cNvPr>
          <p:cNvGraphicFramePr>
            <a:graphicFrameLocks noGrp="1"/>
          </p:cNvGraphicFramePr>
          <p:nvPr>
            <p:extLst>
              <p:ext uri="{D42A27DB-BD31-4B8C-83A1-F6EECF244321}">
                <p14:modId xmlns:p14="http://schemas.microsoft.com/office/powerpoint/2010/main" val="672381944"/>
              </p:ext>
            </p:extLst>
          </p:nvPr>
        </p:nvGraphicFramePr>
        <p:xfrm>
          <a:off x="776748" y="1847467"/>
          <a:ext cx="10648336" cy="3606800"/>
        </p:xfrm>
        <a:graphic>
          <a:graphicData uri="http://schemas.openxmlformats.org/drawingml/2006/table">
            <a:tbl>
              <a:tblPr firstRow="1" bandRow="1">
                <a:tableStyleId>{68D230F3-CF80-4859-8CE7-A43EE81993B5}</a:tableStyleId>
              </a:tblPr>
              <a:tblGrid>
                <a:gridCol w="6571109">
                  <a:extLst>
                    <a:ext uri="{9D8B030D-6E8A-4147-A177-3AD203B41FA5}">
                      <a16:colId xmlns:a16="http://schemas.microsoft.com/office/drawing/2014/main" val="1950978455"/>
                    </a:ext>
                  </a:extLst>
                </a:gridCol>
                <a:gridCol w="4077227">
                  <a:extLst>
                    <a:ext uri="{9D8B030D-6E8A-4147-A177-3AD203B41FA5}">
                      <a16:colId xmlns:a16="http://schemas.microsoft.com/office/drawing/2014/main" val="688180830"/>
                    </a:ext>
                  </a:extLst>
                </a:gridCol>
              </a:tblGrid>
              <a:tr h="370840">
                <a:tc>
                  <a:txBody>
                    <a:bodyPr/>
                    <a:lstStyle/>
                    <a:p>
                      <a:pPr algn="l"/>
                      <a:r>
                        <a:rPr lang="en-US" sz="1800" b="1">
                          <a:solidFill>
                            <a:srgbClr val="056839"/>
                          </a:solidFill>
                          <a:latin typeface="Bahnschrift" panose="020B0502040204020203" pitchFamily="34" charset="0"/>
                        </a:rPr>
                        <a:t>SERVICE</a:t>
                      </a:r>
                      <a:endParaRPr lang="en-US"/>
                    </a:p>
                  </a:txBody>
                  <a:tcPr/>
                </a:tc>
                <a:tc>
                  <a:txBody>
                    <a:bodyPr/>
                    <a:lstStyle/>
                    <a:p>
                      <a:pPr algn="l"/>
                      <a:r>
                        <a:rPr lang="en-US" sz="1800" b="1">
                          <a:solidFill>
                            <a:srgbClr val="056839"/>
                          </a:solidFill>
                          <a:latin typeface="Bahnschrift" panose="020B0502040204020203" pitchFamily="34" charset="0"/>
                        </a:rPr>
                        <a:t>ESTIMATED FY 2025 TOWN BENEFIT</a:t>
                      </a:r>
                      <a:endParaRPr lang="en-US"/>
                    </a:p>
                  </a:txBody>
                  <a:tcPr/>
                </a:tc>
                <a:extLst>
                  <a:ext uri="{0D108BD9-81ED-4DB2-BD59-A6C34878D82A}">
                    <a16:rowId xmlns:a16="http://schemas.microsoft.com/office/drawing/2014/main" val="2038684123"/>
                  </a:ext>
                </a:extLst>
              </a:tr>
              <a:tr h="370840">
                <a:tc>
                  <a:txBody>
                    <a:bodyPr/>
                    <a:lstStyle/>
                    <a:p>
                      <a:r>
                        <a:rPr lang="en-US" sz="1800" b="1" dirty="0">
                          <a:solidFill>
                            <a:srgbClr val="056839"/>
                          </a:solidFill>
                          <a:latin typeface="Bahnschrift" panose="020B0502040204020203" pitchFamily="34" charset="0"/>
                        </a:rPr>
                        <a:t>MSW Disposal Tip Fee Subsidy </a:t>
                      </a:r>
                      <a:endParaRPr lang="en-US" dirty="0"/>
                    </a:p>
                  </a:txBody>
                  <a:tcPr/>
                </a:tc>
                <a:tc>
                  <a:txBody>
                    <a:bodyPr/>
                    <a:lstStyle/>
                    <a:p>
                      <a:pPr algn="r"/>
                      <a:r>
                        <a:rPr lang="en-US" sz="1800" kern="1200">
                          <a:solidFill>
                            <a:srgbClr val="056839"/>
                          </a:solidFill>
                          <a:latin typeface="Bahnschrift" panose="020B0502040204020203" pitchFamily="34" charset="0"/>
                          <a:ea typeface="+mn-ea"/>
                          <a:cs typeface="+mn-cs"/>
                        </a:rPr>
                        <a:t>$1,151,500</a:t>
                      </a:r>
                    </a:p>
                  </a:txBody>
                  <a:tcPr/>
                </a:tc>
                <a:extLst>
                  <a:ext uri="{0D108BD9-81ED-4DB2-BD59-A6C34878D82A}">
                    <a16:rowId xmlns:a16="http://schemas.microsoft.com/office/drawing/2014/main" val="2178348190"/>
                  </a:ext>
                </a:extLst>
              </a:tr>
              <a:tr h="370840">
                <a:tc>
                  <a:txBody>
                    <a:bodyPr/>
                    <a:lstStyle/>
                    <a:p>
                      <a:r>
                        <a:rPr lang="en-US" sz="1800" b="1" dirty="0">
                          <a:solidFill>
                            <a:srgbClr val="056839"/>
                          </a:solidFill>
                          <a:latin typeface="Bahnschrift" panose="020B0502040204020203" pitchFamily="34" charset="0"/>
                        </a:rPr>
                        <a:t>Recycling Tip Fee Subsidy </a:t>
                      </a:r>
                      <a:endParaRPr lang="en-US" dirty="0"/>
                    </a:p>
                  </a:txBody>
                  <a:tcPr/>
                </a:tc>
                <a:tc>
                  <a:txBody>
                    <a:bodyPr/>
                    <a:lstStyle/>
                    <a:p>
                      <a:pPr algn="r"/>
                      <a:r>
                        <a:rPr lang="en-US" sz="1800" kern="1200">
                          <a:solidFill>
                            <a:srgbClr val="056839"/>
                          </a:solidFill>
                          <a:latin typeface="Bahnschrift" panose="020B0502040204020203" pitchFamily="34" charset="0"/>
                          <a:ea typeface="+mn-ea"/>
                          <a:cs typeface="+mn-cs"/>
                        </a:rPr>
                        <a:t>1,150,000</a:t>
                      </a:r>
                    </a:p>
                  </a:txBody>
                  <a:tcPr/>
                </a:tc>
                <a:extLst>
                  <a:ext uri="{0D108BD9-81ED-4DB2-BD59-A6C34878D82A}">
                    <a16:rowId xmlns:a16="http://schemas.microsoft.com/office/drawing/2014/main" val="2391326734"/>
                  </a:ext>
                </a:extLst>
              </a:tr>
              <a:tr h="370840">
                <a:tc>
                  <a:txBody>
                    <a:bodyPr/>
                    <a:lstStyle/>
                    <a:p>
                      <a:r>
                        <a:rPr lang="en-US" sz="1800" b="1">
                          <a:solidFill>
                            <a:srgbClr val="056839"/>
                          </a:solidFill>
                          <a:latin typeface="Bahnschrift" panose="020B0502040204020203" pitchFamily="34" charset="0"/>
                        </a:rPr>
                        <a:t>Transportation (Hauling) Subsidy </a:t>
                      </a:r>
                      <a:endParaRPr lang="en-US"/>
                    </a:p>
                  </a:txBody>
                  <a:tcPr/>
                </a:tc>
                <a:tc>
                  <a:txBody>
                    <a:bodyPr/>
                    <a:lstStyle/>
                    <a:p>
                      <a:pPr algn="r"/>
                      <a:r>
                        <a:rPr lang="en-US" sz="1800" kern="1200">
                          <a:solidFill>
                            <a:srgbClr val="056839"/>
                          </a:solidFill>
                          <a:latin typeface="Bahnschrift" panose="020B0502040204020203" pitchFamily="34" charset="0"/>
                          <a:ea typeface="+mn-ea"/>
                          <a:cs typeface="+mn-cs"/>
                        </a:rPr>
                        <a:t>250,000 </a:t>
                      </a:r>
                    </a:p>
                  </a:txBody>
                  <a:tcPr/>
                </a:tc>
                <a:extLst>
                  <a:ext uri="{0D108BD9-81ED-4DB2-BD59-A6C34878D82A}">
                    <a16:rowId xmlns:a16="http://schemas.microsoft.com/office/drawing/2014/main" val="3365879927"/>
                  </a:ext>
                </a:extLst>
              </a:tr>
              <a:tr h="370840">
                <a:tc>
                  <a:txBody>
                    <a:bodyPr/>
                    <a:lstStyle/>
                    <a:p>
                      <a:r>
                        <a:rPr lang="en-US" sz="1800" b="1" dirty="0">
                          <a:solidFill>
                            <a:srgbClr val="056839"/>
                          </a:solidFill>
                          <a:latin typeface="Bahnschrift" panose="020B0502040204020203" pitchFamily="34" charset="0"/>
                        </a:rPr>
                        <a:t>Wood &amp; Brush Grinding </a:t>
                      </a:r>
                      <a:endParaRPr lang="en-US" dirty="0"/>
                    </a:p>
                  </a:txBody>
                  <a:tcPr/>
                </a:tc>
                <a:tc>
                  <a:txBody>
                    <a:bodyPr/>
                    <a:lstStyle/>
                    <a:p>
                      <a:pPr algn="r"/>
                      <a:r>
                        <a:rPr lang="en-US" sz="1800" kern="1200">
                          <a:solidFill>
                            <a:srgbClr val="056839"/>
                          </a:solidFill>
                          <a:latin typeface="Bahnschrift" panose="020B0502040204020203" pitchFamily="34" charset="0"/>
                          <a:ea typeface="+mn-ea"/>
                          <a:cs typeface="+mn-cs"/>
                        </a:rPr>
                        <a:t>239,600</a:t>
                      </a:r>
                    </a:p>
                  </a:txBody>
                  <a:tcPr/>
                </a:tc>
                <a:extLst>
                  <a:ext uri="{0D108BD9-81ED-4DB2-BD59-A6C34878D82A}">
                    <a16:rowId xmlns:a16="http://schemas.microsoft.com/office/drawing/2014/main" val="2271624153"/>
                  </a:ext>
                </a:extLst>
              </a:tr>
              <a:tr h="370840">
                <a:tc>
                  <a:txBody>
                    <a:bodyPr/>
                    <a:lstStyle/>
                    <a:p>
                      <a:r>
                        <a:rPr lang="en-US" sz="1800" b="1">
                          <a:solidFill>
                            <a:srgbClr val="056839"/>
                          </a:solidFill>
                          <a:latin typeface="Bahnschrift" panose="020B0502040204020203" pitchFamily="34" charset="0"/>
                        </a:rPr>
                        <a:t>Household Hazardous Waste Collection &amp; Paper Shred Events </a:t>
                      </a:r>
                      <a:endParaRPr lang="en-US"/>
                    </a:p>
                  </a:txBody>
                  <a:tcPr/>
                </a:tc>
                <a:tc>
                  <a:txBody>
                    <a:bodyPr/>
                    <a:lstStyle/>
                    <a:p>
                      <a:pPr algn="r"/>
                      <a:r>
                        <a:rPr lang="en-US" sz="1800" kern="1200">
                          <a:solidFill>
                            <a:srgbClr val="056839"/>
                          </a:solidFill>
                          <a:latin typeface="Bahnschrift" panose="020B0502040204020203" pitchFamily="34" charset="0"/>
                          <a:ea typeface="+mn-ea"/>
                          <a:cs typeface="+mn-cs"/>
                        </a:rPr>
                        <a:t>272,000</a:t>
                      </a:r>
                    </a:p>
                  </a:txBody>
                  <a:tcPr/>
                </a:tc>
                <a:extLst>
                  <a:ext uri="{0D108BD9-81ED-4DB2-BD59-A6C34878D82A}">
                    <a16:rowId xmlns:a16="http://schemas.microsoft.com/office/drawing/2014/main" val="3526121689"/>
                  </a:ext>
                </a:extLst>
              </a:tr>
              <a:tr h="370840">
                <a:tc>
                  <a:txBody>
                    <a:bodyPr/>
                    <a:lstStyle/>
                    <a:p>
                      <a:r>
                        <a:rPr lang="en-US" sz="1800" b="1" dirty="0">
                          <a:solidFill>
                            <a:srgbClr val="056839"/>
                          </a:solidFill>
                          <a:latin typeface="Bahnschrift" panose="020B0502040204020203" pitchFamily="34" charset="0"/>
                        </a:rPr>
                        <a:t>Transfer Station Programs </a:t>
                      </a:r>
                      <a:r>
                        <a:rPr lang="en-US" sz="1800" dirty="0">
                          <a:solidFill>
                            <a:srgbClr val="056839"/>
                          </a:solidFill>
                          <a:latin typeface="Bahnschrift" panose="020B0502040204020203" pitchFamily="34" charset="0"/>
                        </a:rPr>
                        <a:t>(Batteries, light bulbs, tires, used oil, antifreeze, freon, gas cylinders, and more…) </a:t>
                      </a:r>
                      <a:endParaRPr lang="en-US" dirty="0"/>
                    </a:p>
                  </a:txBody>
                  <a:tcPr/>
                </a:tc>
                <a:tc>
                  <a:txBody>
                    <a:bodyPr/>
                    <a:lstStyle/>
                    <a:p>
                      <a:pPr algn="r"/>
                      <a:r>
                        <a:rPr lang="en-US" sz="1800" kern="1200">
                          <a:solidFill>
                            <a:srgbClr val="056839"/>
                          </a:solidFill>
                          <a:latin typeface="Bahnschrift" panose="020B0502040204020203" pitchFamily="34" charset="0"/>
                          <a:ea typeface="+mn-ea"/>
                          <a:cs typeface="+mn-cs"/>
                        </a:rPr>
                        <a:t>141,500</a:t>
                      </a:r>
                    </a:p>
                  </a:txBody>
                  <a:tcPr/>
                </a:tc>
                <a:extLst>
                  <a:ext uri="{0D108BD9-81ED-4DB2-BD59-A6C34878D82A}">
                    <a16:rowId xmlns:a16="http://schemas.microsoft.com/office/drawing/2014/main" val="39224010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56839"/>
                          </a:solidFill>
                          <a:latin typeface="Bahnschrift" panose="020B0502040204020203" pitchFamily="34" charset="0"/>
                        </a:rPr>
                        <a:t>Public Education &amp; Outreach</a:t>
                      </a:r>
                    </a:p>
                  </a:txBody>
                  <a:tcPr/>
                </a:tc>
                <a:tc>
                  <a:txBody>
                    <a:bodyPr/>
                    <a:lstStyle/>
                    <a:p>
                      <a:pPr algn="r"/>
                      <a:r>
                        <a:rPr lang="en-US" sz="1800" u="none" kern="1200">
                          <a:solidFill>
                            <a:srgbClr val="056839"/>
                          </a:solidFill>
                          <a:latin typeface="Bahnschrift" panose="020B0502040204020203" pitchFamily="34" charset="0"/>
                          <a:ea typeface="+mn-ea"/>
                          <a:cs typeface="+mn-cs"/>
                        </a:rPr>
                        <a:t>33,400</a:t>
                      </a:r>
                    </a:p>
                  </a:txBody>
                  <a:tcPr/>
                </a:tc>
                <a:extLst>
                  <a:ext uri="{0D108BD9-81ED-4DB2-BD59-A6C34878D82A}">
                    <a16:rowId xmlns:a16="http://schemas.microsoft.com/office/drawing/2014/main" val="24732741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56839"/>
                          </a:solidFill>
                          <a:latin typeface="Bahnschrift" panose="020B0502040204020203" pitchFamily="34" charset="0"/>
                        </a:rPr>
                        <a:t>TOTAL</a:t>
                      </a:r>
                    </a:p>
                  </a:txBody>
                  <a:tcPr/>
                </a:tc>
                <a:tc>
                  <a:txBody>
                    <a:bodyPr/>
                    <a:lstStyle/>
                    <a:p>
                      <a:pPr algn="r"/>
                      <a:r>
                        <a:rPr lang="en-US" sz="1800" b="1" kern="1200" dirty="0">
                          <a:solidFill>
                            <a:srgbClr val="056839"/>
                          </a:solidFill>
                          <a:latin typeface="Bahnschrift" panose="020B0502040204020203" pitchFamily="34" charset="0"/>
                          <a:ea typeface="+mn-ea"/>
                          <a:cs typeface="+mn-cs"/>
                        </a:rPr>
                        <a:t>$3,238,000</a:t>
                      </a:r>
                    </a:p>
                  </a:txBody>
                  <a:tcPr/>
                </a:tc>
                <a:extLst>
                  <a:ext uri="{0D108BD9-81ED-4DB2-BD59-A6C34878D82A}">
                    <a16:rowId xmlns:a16="http://schemas.microsoft.com/office/drawing/2014/main" val="3815158705"/>
                  </a:ext>
                </a:extLst>
              </a:tr>
            </a:tbl>
          </a:graphicData>
        </a:graphic>
      </p:graphicFrame>
    </p:spTree>
    <p:extLst>
      <p:ext uri="{BB962C8B-B14F-4D97-AF65-F5344CB8AC3E}">
        <p14:creationId xmlns:p14="http://schemas.microsoft.com/office/powerpoint/2010/main" val="74494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57210-AFAB-3938-2AC5-A714B72A04CC}"/>
            </a:ext>
          </a:extLst>
        </p:cNvPr>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1069CE5-B044-3968-B96A-247B19CB9B81}"/>
              </a:ext>
            </a:extLst>
          </p:cNvPr>
          <p:cNvGraphicFramePr>
            <a:graphicFrameLocks/>
          </p:cNvGraphicFramePr>
          <p:nvPr/>
        </p:nvGraphicFramePr>
        <p:xfrm>
          <a:off x="1017762" y="1325566"/>
          <a:ext cx="9584924" cy="5243944"/>
        </p:xfrm>
        <a:graphic>
          <a:graphicData uri="http://schemas.openxmlformats.org/drawingml/2006/chart">
            <c:chart xmlns:c="http://schemas.openxmlformats.org/drawingml/2006/chart" xmlns:r="http://schemas.openxmlformats.org/officeDocument/2006/relationships" r:id="rId3"/>
          </a:graphicData>
        </a:graphic>
      </p:graphicFrame>
      <p:sp>
        <p:nvSpPr>
          <p:cNvPr id="5" name="Flowchart: Off-page Connector 4">
            <a:extLst>
              <a:ext uri="{FF2B5EF4-FFF2-40B4-BE49-F238E27FC236}">
                <a16:creationId xmlns:a16="http://schemas.microsoft.com/office/drawing/2014/main" id="{9CC0146A-DA77-9E46-67DB-E7519CC5501B}"/>
              </a:ext>
            </a:extLst>
          </p:cNvPr>
          <p:cNvSpPr/>
          <p:nvPr/>
        </p:nvSpPr>
        <p:spPr>
          <a:xfrm>
            <a:off x="0" y="2"/>
            <a:ext cx="12192000" cy="1325564"/>
          </a:xfrm>
          <a:prstGeom prst="flowChartOffpageConnector">
            <a:avLst/>
          </a:prstGeom>
          <a:solidFill>
            <a:srgbClr val="0092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61531785-E8B6-1FCC-1B94-129A2F884871}"/>
              </a:ext>
            </a:extLst>
          </p:cNvPr>
          <p:cNvSpPr txBox="1"/>
          <p:nvPr/>
        </p:nvSpPr>
        <p:spPr>
          <a:xfrm>
            <a:off x="0" y="288490"/>
            <a:ext cx="12192000" cy="1558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1">
                <a:solidFill>
                  <a:schemeClr val="bg1"/>
                </a:solidFill>
                <a:latin typeface="Bahnschrift" panose="020B0502040204020203" pitchFamily="34" charset="0"/>
              </a:rPr>
              <a:t>MSW Tip Fees</a:t>
            </a:r>
            <a:endPar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endParaRPr>
          </a:p>
        </p:txBody>
      </p:sp>
      <p:sp>
        <p:nvSpPr>
          <p:cNvPr id="7" name="TextBox 6">
            <a:extLst>
              <a:ext uri="{FF2B5EF4-FFF2-40B4-BE49-F238E27FC236}">
                <a16:creationId xmlns:a16="http://schemas.microsoft.com/office/drawing/2014/main" id="{C8ACB733-EAA1-6066-2E90-09DAE553E347}"/>
              </a:ext>
            </a:extLst>
          </p:cNvPr>
          <p:cNvSpPr txBox="1"/>
          <p:nvPr/>
        </p:nvSpPr>
        <p:spPr>
          <a:xfrm>
            <a:off x="9696171" y="1760457"/>
            <a:ext cx="1780103" cy="338554"/>
          </a:xfrm>
          <a:prstGeom prst="rect">
            <a:avLst/>
          </a:prstGeom>
          <a:noFill/>
        </p:spPr>
        <p:txBody>
          <a:bodyPr wrap="none" rtlCol="0">
            <a:spAutoFit/>
          </a:bodyPr>
          <a:lstStyle/>
          <a:p>
            <a:r>
              <a:rPr lang="en-US" sz="1600" b="1" dirty="0">
                <a:solidFill>
                  <a:srgbClr val="FF0000"/>
                </a:solidFill>
              </a:rPr>
              <a:t>CT Average Tip Fee</a:t>
            </a:r>
          </a:p>
        </p:txBody>
      </p:sp>
    </p:spTree>
    <p:extLst>
      <p:ext uri="{BB962C8B-B14F-4D97-AF65-F5344CB8AC3E}">
        <p14:creationId xmlns:p14="http://schemas.microsoft.com/office/powerpoint/2010/main" val="293201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73C8820A-B59F-0EA7-AFBD-A3D25503BB24}"/>
              </a:ext>
            </a:extLst>
          </p:cNvPr>
          <p:cNvGraphicFramePr>
            <a:graphicFrameLocks/>
          </p:cNvGraphicFramePr>
          <p:nvPr>
            <p:extLst>
              <p:ext uri="{D42A27DB-BD31-4B8C-83A1-F6EECF244321}">
                <p14:modId xmlns:p14="http://schemas.microsoft.com/office/powerpoint/2010/main" val="3150528827"/>
              </p:ext>
            </p:extLst>
          </p:nvPr>
        </p:nvGraphicFramePr>
        <p:xfrm>
          <a:off x="1017762" y="1325566"/>
          <a:ext cx="9584924" cy="5243944"/>
        </p:xfrm>
        <a:graphic>
          <a:graphicData uri="http://schemas.openxmlformats.org/drawingml/2006/chart">
            <c:chart xmlns:c="http://schemas.openxmlformats.org/drawingml/2006/chart" xmlns:r="http://schemas.openxmlformats.org/officeDocument/2006/relationships" r:id="rId3"/>
          </a:graphicData>
        </a:graphic>
      </p:graphicFrame>
      <p:sp>
        <p:nvSpPr>
          <p:cNvPr id="5" name="Flowchart: Off-page Connector 4">
            <a:extLst>
              <a:ext uri="{FF2B5EF4-FFF2-40B4-BE49-F238E27FC236}">
                <a16:creationId xmlns:a16="http://schemas.microsoft.com/office/drawing/2014/main" id="{23E94DA0-7FCB-C241-AB87-78533181EDCB}"/>
              </a:ext>
            </a:extLst>
          </p:cNvPr>
          <p:cNvSpPr/>
          <p:nvPr/>
        </p:nvSpPr>
        <p:spPr>
          <a:xfrm>
            <a:off x="0" y="2"/>
            <a:ext cx="12192000" cy="1325564"/>
          </a:xfrm>
          <a:prstGeom prst="flowChartOffpageConnector">
            <a:avLst/>
          </a:prstGeom>
          <a:solidFill>
            <a:srgbClr val="0092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E7619166-AE9F-71CE-407E-CBA82FCB4B4D}"/>
              </a:ext>
            </a:extLst>
          </p:cNvPr>
          <p:cNvSpPr txBox="1"/>
          <p:nvPr/>
        </p:nvSpPr>
        <p:spPr>
          <a:xfrm>
            <a:off x="0" y="288490"/>
            <a:ext cx="12192000" cy="1558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1">
                <a:solidFill>
                  <a:schemeClr val="bg1"/>
                </a:solidFill>
                <a:latin typeface="Bahnschrift" panose="020B0502040204020203" pitchFamily="34" charset="0"/>
              </a:rPr>
              <a:t>MSW Tip Fees</a:t>
            </a:r>
            <a:endPar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endParaRPr>
          </a:p>
        </p:txBody>
      </p:sp>
      <p:sp>
        <p:nvSpPr>
          <p:cNvPr id="4" name="TextBox 3">
            <a:extLst>
              <a:ext uri="{FF2B5EF4-FFF2-40B4-BE49-F238E27FC236}">
                <a16:creationId xmlns:a16="http://schemas.microsoft.com/office/drawing/2014/main" id="{68E6690D-FA96-FD1C-CA83-14823D634D91}"/>
              </a:ext>
            </a:extLst>
          </p:cNvPr>
          <p:cNvSpPr txBox="1"/>
          <p:nvPr/>
        </p:nvSpPr>
        <p:spPr>
          <a:xfrm>
            <a:off x="9551997" y="4224972"/>
            <a:ext cx="1924277" cy="338554"/>
          </a:xfrm>
          <a:prstGeom prst="rect">
            <a:avLst/>
          </a:prstGeom>
          <a:noFill/>
        </p:spPr>
        <p:txBody>
          <a:bodyPr wrap="square" rtlCol="0">
            <a:spAutoFit/>
          </a:bodyPr>
          <a:lstStyle/>
          <a:p>
            <a:pPr algn="ctr"/>
            <a:r>
              <a:rPr lang="en-US" sz="1600" b="1" dirty="0">
                <a:solidFill>
                  <a:schemeClr val="accent1"/>
                </a:solidFill>
              </a:rPr>
              <a:t>SCRRRA Service Fee</a:t>
            </a:r>
          </a:p>
        </p:txBody>
      </p:sp>
      <p:sp>
        <p:nvSpPr>
          <p:cNvPr id="11" name="TextBox 10">
            <a:extLst>
              <a:ext uri="{FF2B5EF4-FFF2-40B4-BE49-F238E27FC236}">
                <a16:creationId xmlns:a16="http://schemas.microsoft.com/office/drawing/2014/main" id="{125E4D5D-7001-125A-ACEE-CD05F9E432C8}"/>
              </a:ext>
            </a:extLst>
          </p:cNvPr>
          <p:cNvSpPr txBox="1"/>
          <p:nvPr/>
        </p:nvSpPr>
        <p:spPr>
          <a:xfrm>
            <a:off x="9696171" y="1760457"/>
            <a:ext cx="1780103" cy="338554"/>
          </a:xfrm>
          <a:prstGeom prst="rect">
            <a:avLst/>
          </a:prstGeom>
          <a:noFill/>
        </p:spPr>
        <p:txBody>
          <a:bodyPr wrap="none" rtlCol="0">
            <a:spAutoFit/>
          </a:bodyPr>
          <a:lstStyle/>
          <a:p>
            <a:r>
              <a:rPr lang="en-US" sz="1600" b="1" dirty="0">
                <a:solidFill>
                  <a:srgbClr val="FF0000"/>
                </a:solidFill>
              </a:rPr>
              <a:t>CT Average Tip Fee</a:t>
            </a:r>
          </a:p>
        </p:txBody>
      </p:sp>
    </p:spTree>
    <p:extLst>
      <p:ext uri="{BB962C8B-B14F-4D97-AF65-F5344CB8AC3E}">
        <p14:creationId xmlns:p14="http://schemas.microsoft.com/office/powerpoint/2010/main" val="342029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C0333-3987-8DED-3391-51BB785602FB}"/>
            </a:ext>
          </a:extLst>
        </p:cNvPr>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BFDE4EAD-53AC-8C30-897F-5AF96011E136}"/>
              </a:ext>
            </a:extLst>
          </p:cNvPr>
          <p:cNvGraphicFramePr>
            <a:graphicFrameLocks/>
          </p:cNvGraphicFramePr>
          <p:nvPr>
            <p:extLst>
              <p:ext uri="{D42A27DB-BD31-4B8C-83A1-F6EECF244321}">
                <p14:modId xmlns:p14="http://schemas.microsoft.com/office/powerpoint/2010/main" val="1192207909"/>
              </p:ext>
            </p:extLst>
          </p:nvPr>
        </p:nvGraphicFramePr>
        <p:xfrm>
          <a:off x="1017762" y="1325566"/>
          <a:ext cx="9584924" cy="5243944"/>
        </p:xfrm>
        <a:graphic>
          <a:graphicData uri="http://schemas.openxmlformats.org/drawingml/2006/chart">
            <c:chart xmlns:c="http://schemas.openxmlformats.org/drawingml/2006/chart" xmlns:r="http://schemas.openxmlformats.org/officeDocument/2006/relationships" r:id="rId3"/>
          </a:graphicData>
        </a:graphic>
      </p:graphicFrame>
      <p:sp>
        <p:nvSpPr>
          <p:cNvPr id="5" name="Flowchart: Off-page Connector 4">
            <a:extLst>
              <a:ext uri="{FF2B5EF4-FFF2-40B4-BE49-F238E27FC236}">
                <a16:creationId xmlns:a16="http://schemas.microsoft.com/office/drawing/2014/main" id="{BF93182C-6568-77BE-6BCD-28A2BD696CE5}"/>
              </a:ext>
            </a:extLst>
          </p:cNvPr>
          <p:cNvSpPr/>
          <p:nvPr/>
        </p:nvSpPr>
        <p:spPr>
          <a:xfrm>
            <a:off x="0" y="2"/>
            <a:ext cx="12192000" cy="1325564"/>
          </a:xfrm>
          <a:prstGeom prst="flowChartOffpageConnector">
            <a:avLst/>
          </a:prstGeom>
          <a:solidFill>
            <a:srgbClr val="0092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CD42EF86-FF04-C2F3-DD68-9A14350E6F60}"/>
              </a:ext>
            </a:extLst>
          </p:cNvPr>
          <p:cNvSpPr txBox="1"/>
          <p:nvPr/>
        </p:nvSpPr>
        <p:spPr>
          <a:xfrm>
            <a:off x="0" y="288490"/>
            <a:ext cx="12192000" cy="1558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1">
                <a:solidFill>
                  <a:schemeClr val="bg1"/>
                </a:solidFill>
                <a:latin typeface="Bahnschrift" panose="020B0502040204020203" pitchFamily="34" charset="0"/>
              </a:rPr>
              <a:t>MSW Tip Fees</a:t>
            </a:r>
            <a:endPar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endParaRPr>
          </a:p>
        </p:txBody>
      </p:sp>
      <p:sp>
        <p:nvSpPr>
          <p:cNvPr id="8" name="TextBox 7">
            <a:extLst>
              <a:ext uri="{FF2B5EF4-FFF2-40B4-BE49-F238E27FC236}">
                <a16:creationId xmlns:a16="http://schemas.microsoft.com/office/drawing/2014/main" id="{31C69C0D-9C65-D90D-B65D-5F873037F403}"/>
              </a:ext>
            </a:extLst>
          </p:cNvPr>
          <p:cNvSpPr txBox="1"/>
          <p:nvPr/>
        </p:nvSpPr>
        <p:spPr>
          <a:xfrm>
            <a:off x="9119444" y="3333739"/>
            <a:ext cx="1394691" cy="369332"/>
          </a:xfrm>
          <a:prstGeom prst="rect">
            <a:avLst/>
          </a:prstGeom>
          <a:noFill/>
        </p:spPr>
        <p:txBody>
          <a:bodyPr wrap="square" rtlCol="0">
            <a:spAutoFit/>
          </a:bodyPr>
          <a:lstStyle/>
          <a:p>
            <a:pPr algn="ctr"/>
            <a:r>
              <a:rPr lang="en-US" b="1" dirty="0">
                <a:solidFill>
                  <a:srgbClr val="7030A0"/>
                </a:solidFill>
              </a:rPr>
              <a:t>HRRA Towns</a:t>
            </a:r>
          </a:p>
        </p:txBody>
      </p:sp>
      <p:sp>
        <p:nvSpPr>
          <p:cNvPr id="7" name="TextBox 6">
            <a:extLst>
              <a:ext uri="{FF2B5EF4-FFF2-40B4-BE49-F238E27FC236}">
                <a16:creationId xmlns:a16="http://schemas.microsoft.com/office/drawing/2014/main" id="{588C12CB-5228-99D9-93ED-B4415C1CBE2C}"/>
              </a:ext>
            </a:extLst>
          </p:cNvPr>
          <p:cNvSpPr txBox="1"/>
          <p:nvPr/>
        </p:nvSpPr>
        <p:spPr>
          <a:xfrm>
            <a:off x="9696171" y="1760457"/>
            <a:ext cx="1780103" cy="338554"/>
          </a:xfrm>
          <a:prstGeom prst="rect">
            <a:avLst/>
          </a:prstGeom>
          <a:noFill/>
        </p:spPr>
        <p:txBody>
          <a:bodyPr wrap="none" rtlCol="0">
            <a:spAutoFit/>
          </a:bodyPr>
          <a:lstStyle/>
          <a:p>
            <a:r>
              <a:rPr lang="en-US" sz="1600" b="1" dirty="0">
                <a:solidFill>
                  <a:srgbClr val="FF0000"/>
                </a:solidFill>
              </a:rPr>
              <a:t>CT Average Tip Fee</a:t>
            </a:r>
          </a:p>
        </p:txBody>
      </p:sp>
      <p:sp>
        <p:nvSpPr>
          <p:cNvPr id="3" name="TextBox 2">
            <a:extLst>
              <a:ext uri="{FF2B5EF4-FFF2-40B4-BE49-F238E27FC236}">
                <a16:creationId xmlns:a16="http://schemas.microsoft.com/office/drawing/2014/main" id="{75DA5721-B51D-6933-34BA-72DC5C034030}"/>
              </a:ext>
            </a:extLst>
          </p:cNvPr>
          <p:cNvSpPr txBox="1"/>
          <p:nvPr/>
        </p:nvSpPr>
        <p:spPr>
          <a:xfrm>
            <a:off x="9551997" y="4224972"/>
            <a:ext cx="1924277" cy="338554"/>
          </a:xfrm>
          <a:prstGeom prst="rect">
            <a:avLst/>
          </a:prstGeom>
          <a:noFill/>
        </p:spPr>
        <p:txBody>
          <a:bodyPr wrap="square" rtlCol="0">
            <a:spAutoFit/>
          </a:bodyPr>
          <a:lstStyle/>
          <a:p>
            <a:pPr algn="ctr"/>
            <a:r>
              <a:rPr lang="en-US" sz="1600" b="1" dirty="0">
                <a:solidFill>
                  <a:schemeClr val="accent1"/>
                </a:solidFill>
              </a:rPr>
              <a:t>SCRRRA Service Fee</a:t>
            </a:r>
          </a:p>
        </p:txBody>
      </p:sp>
    </p:spTree>
    <p:extLst>
      <p:ext uri="{BB962C8B-B14F-4D97-AF65-F5344CB8AC3E}">
        <p14:creationId xmlns:p14="http://schemas.microsoft.com/office/powerpoint/2010/main" val="302988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0FCC4-2A29-62E5-DDAC-57AC10A0D053}"/>
            </a:ext>
          </a:extLst>
        </p:cNvPr>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E448E98E-F6E2-9A5A-E431-CC0588A01E59}"/>
              </a:ext>
            </a:extLst>
          </p:cNvPr>
          <p:cNvGraphicFramePr>
            <a:graphicFrameLocks/>
          </p:cNvGraphicFramePr>
          <p:nvPr/>
        </p:nvGraphicFramePr>
        <p:xfrm>
          <a:off x="1017762" y="1325566"/>
          <a:ext cx="9584924" cy="5243944"/>
        </p:xfrm>
        <a:graphic>
          <a:graphicData uri="http://schemas.openxmlformats.org/drawingml/2006/chart">
            <c:chart xmlns:c="http://schemas.openxmlformats.org/drawingml/2006/chart" xmlns:r="http://schemas.openxmlformats.org/officeDocument/2006/relationships" r:id="rId3"/>
          </a:graphicData>
        </a:graphic>
      </p:graphicFrame>
      <p:sp>
        <p:nvSpPr>
          <p:cNvPr id="5" name="Flowchart: Off-page Connector 4">
            <a:extLst>
              <a:ext uri="{FF2B5EF4-FFF2-40B4-BE49-F238E27FC236}">
                <a16:creationId xmlns:a16="http://schemas.microsoft.com/office/drawing/2014/main" id="{E345629C-7673-0270-901B-9DEE1EB984DC}"/>
              </a:ext>
            </a:extLst>
          </p:cNvPr>
          <p:cNvSpPr/>
          <p:nvPr/>
        </p:nvSpPr>
        <p:spPr>
          <a:xfrm>
            <a:off x="0" y="2"/>
            <a:ext cx="12192000" cy="1325564"/>
          </a:xfrm>
          <a:prstGeom prst="flowChartOffpageConnector">
            <a:avLst/>
          </a:prstGeom>
          <a:solidFill>
            <a:srgbClr val="0092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33562CB4-D182-641F-F0E5-ED66C82996E0}"/>
              </a:ext>
            </a:extLst>
          </p:cNvPr>
          <p:cNvSpPr txBox="1"/>
          <p:nvPr/>
        </p:nvSpPr>
        <p:spPr>
          <a:xfrm>
            <a:off x="0" y="288490"/>
            <a:ext cx="12192000" cy="1558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1">
                <a:solidFill>
                  <a:schemeClr val="bg1"/>
                </a:solidFill>
                <a:latin typeface="Bahnschrift" panose="020B0502040204020203" pitchFamily="34" charset="0"/>
              </a:rPr>
              <a:t>MSW Tip Fees</a:t>
            </a:r>
            <a:endPar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endParaRPr>
          </a:p>
        </p:txBody>
      </p:sp>
      <p:sp>
        <p:nvSpPr>
          <p:cNvPr id="9" name="TextBox 8">
            <a:extLst>
              <a:ext uri="{FF2B5EF4-FFF2-40B4-BE49-F238E27FC236}">
                <a16:creationId xmlns:a16="http://schemas.microsoft.com/office/drawing/2014/main" id="{EC22D6F2-BB89-41ED-04CF-6074E68ECFC9}"/>
              </a:ext>
            </a:extLst>
          </p:cNvPr>
          <p:cNvSpPr txBox="1"/>
          <p:nvPr/>
        </p:nvSpPr>
        <p:spPr>
          <a:xfrm>
            <a:off x="7493844" y="2261203"/>
            <a:ext cx="1625600" cy="369332"/>
          </a:xfrm>
          <a:prstGeom prst="rect">
            <a:avLst/>
          </a:prstGeom>
          <a:noFill/>
        </p:spPr>
        <p:txBody>
          <a:bodyPr wrap="square" rtlCol="0">
            <a:spAutoFit/>
          </a:bodyPr>
          <a:lstStyle/>
          <a:p>
            <a:pPr algn="ctr"/>
            <a:r>
              <a:rPr lang="en-US" b="1" dirty="0">
                <a:solidFill>
                  <a:srgbClr val="009245"/>
                </a:solidFill>
              </a:rPr>
              <a:t>MIRA Towns</a:t>
            </a:r>
          </a:p>
        </p:txBody>
      </p:sp>
      <p:sp>
        <p:nvSpPr>
          <p:cNvPr id="7" name="TextBox 6">
            <a:extLst>
              <a:ext uri="{FF2B5EF4-FFF2-40B4-BE49-F238E27FC236}">
                <a16:creationId xmlns:a16="http://schemas.microsoft.com/office/drawing/2014/main" id="{341A6372-A890-A6F5-FD64-0B921B9B7E70}"/>
              </a:ext>
            </a:extLst>
          </p:cNvPr>
          <p:cNvSpPr txBox="1"/>
          <p:nvPr/>
        </p:nvSpPr>
        <p:spPr>
          <a:xfrm>
            <a:off x="9696171" y="1760457"/>
            <a:ext cx="1780103" cy="338554"/>
          </a:xfrm>
          <a:prstGeom prst="rect">
            <a:avLst/>
          </a:prstGeom>
          <a:noFill/>
        </p:spPr>
        <p:txBody>
          <a:bodyPr wrap="none" rtlCol="0">
            <a:spAutoFit/>
          </a:bodyPr>
          <a:lstStyle/>
          <a:p>
            <a:r>
              <a:rPr lang="en-US" sz="1600" b="1" dirty="0">
                <a:solidFill>
                  <a:srgbClr val="FF0000"/>
                </a:solidFill>
              </a:rPr>
              <a:t>CT Average Tip Fee</a:t>
            </a:r>
          </a:p>
        </p:txBody>
      </p:sp>
      <p:sp>
        <p:nvSpPr>
          <p:cNvPr id="3" name="TextBox 2">
            <a:extLst>
              <a:ext uri="{FF2B5EF4-FFF2-40B4-BE49-F238E27FC236}">
                <a16:creationId xmlns:a16="http://schemas.microsoft.com/office/drawing/2014/main" id="{458D4BA6-5AE0-4814-6956-145D675250F4}"/>
              </a:ext>
            </a:extLst>
          </p:cNvPr>
          <p:cNvSpPr txBox="1"/>
          <p:nvPr/>
        </p:nvSpPr>
        <p:spPr>
          <a:xfrm>
            <a:off x="9119444" y="3333739"/>
            <a:ext cx="1394691" cy="369332"/>
          </a:xfrm>
          <a:prstGeom prst="rect">
            <a:avLst/>
          </a:prstGeom>
          <a:noFill/>
        </p:spPr>
        <p:txBody>
          <a:bodyPr wrap="square" rtlCol="0">
            <a:spAutoFit/>
          </a:bodyPr>
          <a:lstStyle/>
          <a:p>
            <a:pPr algn="ctr"/>
            <a:r>
              <a:rPr lang="en-US" b="1" dirty="0">
                <a:solidFill>
                  <a:srgbClr val="7030A0"/>
                </a:solidFill>
              </a:rPr>
              <a:t>HRRA Towns</a:t>
            </a:r>
          </a:p>
        </p:txBody>
      </p:sp>
      <p:sp>
        <p:nvSpPr>
          <p:cNvPr id="4" name="TextBox 3">
            <a:extLst>
              <a:ext uri="{FF2B5EF4-FFF2-40B4-BE49-F238E27FC236}">
                <a16:creationId xmlns:a16="http://schemas.microsoft.com/office/drawing/2014/main" id="{40EABF15-3E6D-A867-8EF1-954B598528C7}"/>
              </a:ext>
            </a:extLst>
          </p:cNvPr>
          <p:cNvSpPr txBox="1"/>
          <p:nvPr/>
        </p:nvSpPr>
        <p:spPr>
          <a:xfrm>
            <a:off x="9551997" y="4224972"/>
            <a:ext cx="1924277" cy="338554"/>
          </a:xfrm>
          <a:prstGeom prst="rect">
            <a:avLst/>
          </a:prstGeom>
          <a:noFill/>
        </p:spPr>
        <p:txBody>
          <a:bodyPr wrap="square" rtlCol="0">
            <a:spAutoFit/>
          </a:bodyPr>
          <a:lstStyle/>
          <a:p>
            <a:pPr algn="ctr"/>
            <a:r>
              <a:rPr lang="en-US" sz="1600" b="1" dirty="0">
                <a:solidFill>
                  <a:schemeClr val="accent1"/>
                </a:solidFill>
              </a:rPr>
              <a:t>SCRRRA Service Fee</a:t>
            </a:r>
          </a:p>
        </p:txBody>
      </p:sp>
    </p:spTree>
    <p:extLst>
      <p:ext uri="{BB962C8B-B14F-4D97-AF65-F5344CB8AC3E}">
        <p14:creationId xmlns:p14="http://schemas.microsoft.com/office/powerpoint/2010/main" val="24867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054DE-7CFD-E2C4-8BD1-AF956D9716CF}"/>
            </a:ext>
          </a:extLst>
        </p:cNvPr>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6D9E5F98-E70D-D17D-0D5A-EE71FB4FE2C2}"/>
              </a:ext>
            </a:extLst>
          </p:cNvPr>
          <p:cNvGraphicFramePr>
            <a:graphicFrameLocks/>
          </p:cNvGraphicFramePr>
          <p:nvPr/>
        </p:nvGraphicFramePr>
        <p:xfrm>
          <a:off x="1017762" y="1325566"/>
          <a:ext cx="9584924" cy="5243944"/>
        </p:xfrm>
        <a:graphic>
          <a:graphicData uri="http://schemas.openxmlformats.org/drawingml/2006/chart">
            <c:chart xmlns:c="http://schemas.openxmlformats.org/drawingml/2006/chart" xmlns:r="http://schemas.openxmlformats.org/officeDocument/2006/relationships" r:id="rId3"/>
          </a:graphicData>
        </a:graphic>
      </p:graphicFrame>
      <p:sp>
        <p:nvSpPr>
          <p:cNvPr id="5" name="Flowchart: Off-page Connector 4">
            <a:extLst>
              <a:ext uri="{FF2B5EF4-FFF2-40B4-BE49-F238E27FC236}">
                <a16:creationId xmlns:a16="http://schemas.microsoft.com/office/drawing/2014/main" id="{6D10708A-1403-7FB4-4422-F0E4AE11CEF6}"/>
              </a:ext>
            </a:extLst>
          </p:cNvPr>
          <p:cNvSpPr/>
          <p:nvPr/>
        </p:nvSpPr>
        <p:spPr>
          <a:xfrm>
            <a:off x="0" y="2"/>
            <a:ext cx="12192000" cy="1325564"/>
          </a:xfrm>
          <a:prstGeom prst="flowChartOffpageConnector">
            <a:avLst/>
          </a:prstGeom>
          <a:solidFill>
            <a:srgbClr val="0092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5C6B3D4B-CB5A-13B6-A657-C9A6C633987A}"/>
              </a:ext>
            </a:extLst>
          </p:cNvPr>
          <p:cNvSpPr txBox="1"/>
          <p:nvPr/>
        </p:nvSpPr>
        <p:spPr>
          <a:xfrm>
            <a:off x="0" y="288490"/>
            <a:ext cx="12192000" cy="1558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1">
                <a:solidFill>
                  <a:schemeClr val="bg1"/>
                </a:solidFill>
                <a:latin typeface="Bahnschrift" panose="020B0502040204020203" pitchFamily="34" charset="0"/>
              </a:rPr>
              <a:t>MSW Tip Fees</a:t>
            </a:r>
            <a:endPar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endParaRPr>
          </a:p>
        </p:txBody>
      </p:sp>
      <p:sp>
        <p:nvSpPr>
          <p:cNvPr id="9" name="TextBox 8">
            <a:extLst>
              <a:ext uri="{FF2B5EF4-FFF2-40B4-BE49-F238E27FC236}">
                <a16:creationId xmlns:a16="http://schemas.microsoft.com/office/drawing/2014/main" id="{06AF4604-9FA3-E007-B7CF-0EF1A4DC4CC3}"/>
              </a:ext>
            </a:extLst>
          </p:cNvPr>
          <p:cNvSpPr txBox="1"/>
          <p:nvPr/>
        </p:nvSpPr>
        <p:spPr>
          <a:xfrm>
            <a:off x="7493844" y="2261203"/>
            <a:ext cx="1625600" cy="369332"/>
          </a:xfrm>
          <a:prstGeom prst="rect">
            <a:avLst/>
          </a:prstGeom>
          <a:noFill/>
        </p:spPr>
        <p:txBody>
          <a:bodyPr wrap="square" rtlCol="0">
            <a:spAutoFit/>
          </a:bodyPr>
          <a:lstStyle/>
          <a:p>
            <a:pPr algn="ctr"/>
            <a:r>
              <a:rPr lang="en-US" b="1" dirty="0">
                <a:solidFill>
                  <a:srgbClr val="009245"/>
                </a:solidFill>
              </a:rPr>
              <a:t>MIRA Towns</a:t>
            </a:r>
          </a:p>
        </p:txBody>
      </p:sp>
      <p:sp>
        <p:nvSpPr>
          <p:cNvPr id="7" name="TextBox 6">
            <a:extLst>
              <a:ext uri="{FF2B5EF4-FFF2-40B4-BE49-F238E27FC236}">
                <a16:creationId xmlns:a16="http://schemas.microsoft.com/office/drawing/2014/main" id="{32820BD3-93DF-B0BA-EC8D-D47BD427C3CA}"/>
              </a:ext>
            </a:extLst>
          </p:cNvPr>
          <p:cNvSpPr txBox="1"/>
          <p:nvPr/>
        </p:nvSpPr>
        <p:spPr>
          <a:xfrm>
            <a:off x="9696171" y="1760457"/>
            <a:ext cx="1780103" cy="338554"/>
          </a:xfrm>
          <a:prstGeom prst="rect">
            <a:avLst/>
          </a:prstGeom>
          <a:noFill/>
        </p:spPr>
        <p:txBody>
          <a:bodyPr wrap="none" rtlCol="0">
            <a:spAutoFit/>
          </a:bodyPr>
          <a:lstStyle/>
          <a:p>
            <a:r>
              <a:rPr lang="en-US" sz="1600" b="1" dirty="0">
                <a:solidFill>
                  <a:srgbClr val="FF0000"/>
                </a:solidFill>
              </a:rPr>
              <a:t>CT Average Tip Fee</a:t>
            </a:r>
          </a:p>
        </p:txBody>
      </p:sp>
      <p:sp>
        <p:nvSpPr>
          <p:cNvPr id="3" name="TextBox 2">
            <a:extLst>
              <a:ext uri="{FF2B5EF4-FFF2-40B4-BE49-F238E27FC236}">
                <a16:creationId xmlns:a16="http://schemas.microsoft.com/office/drawing/2014/main" id="{66E61F86-AACA-D7E0-9A07-CE38205B1C9C}"/>
              </a:ext>
            </a:extLst>
          </p:cNvPr>
          <p:cNvSpPr txBox="1"/>
          <p:nvPr/>
        </p:nvSpPr>
        <p:spPr>
          <a:xfrm>
            <a:off x="9119444" y="3333739"/>
            <a:ext cx="1394691" cy="369332"/>
          </a:xfrm>
          <a:prstGeom prst="rect">
            <a:avLst/>
          </a:prstGeom>
          <a:noFill/>
        </p:spPr>
        <p:txBody>
          <a:bodyPr wrap="square" rtlCol="0">
            <a:spAutoFit/>
          </a:bodyPr>
          <a:lstStyle/>
          <a:p>
            <a:pPr algn="ctr"/>
            <a:r>
              <a:rPr lang="en-US" b="1" dirty="0">
                <a:solidFill>
                  <a:srgbClr val="7030A0"/>
                </a:solidFill>
              </a:rPr>
              <a:t>HRRA Towns</a:t>
            </a:r>
          </a:p>
        </p:txBody>
      </p:sp>
      <p:sp>
        <p:nvSpPr>
          <p:cNvPr id="4" name="TextBox 3">
            <a:extLst>
              <a:ext uri="{FF2B5EF4-FFF2-40B4-BE49-F238E27FC236}">
                <a16:creationId xmlns:a16="http://schemas.microsoft.com/office/drawing/2014/main" id="{15BB8742-8547-F793-95D6-88A46B71140C}"/>
              </a:ext>
            </a:extLst>
          </p:cNvPr>
          <p:cNvSpPr txBox="1"/>
          <p:nvPr/>
        </p:nvSpPr>
        <p:spPr>
          <a:xfrm>
            <a:off x="9551997" y="4224972"/>
            <a:ext cx="1924277" cy="338554"/>
          </a:xfrm>
          <a:prstGeom prst="rect">
            <a:avLst/>
          </a:prstGeom>
          <a:noFill/>
        </p:spPr>
        <p:txBody>
          <a:bodyPr wrap="square" rtlCol="0">
            <a:spAutoFit/>
          </a:bodyPr>
          <a:lstStyle/>
          <a:p>
            <a:pPr algn="ctr"/>
            <a:r>
              <a:rPr lang="en-US" sz="1600" b="1" dirty="0">
                <a:solidFill>
                  <a:schemeClr val="accent1"/>
                </a:solidFill>
              </a:rPr>
              <a:t>SCRRRA Service Fee</a:t>
            </a:r>
          </a:p>
        </p:txBody>
      </p:sp>
      <p:sp>
        <p:nvSpPr>
          <p:cNvPr id="11" name="Oval 10">
            <a:extLst>
              <a:ext uri="{FF2B5EF4-FFF2-40B4-BE49-F238E27FC236}">
                <a16:creationId xmlns:a16="http://schemas.microsoft.com/office/drawing/2014/main" id="{EAD57B60-3809-6FC1-76A7-109D7092E0D1}"/>
              </a:ext>
            </a:extLst>
          </p:cNvPr>
          <p:cNvSpPr/>
          <p:nvPr/>
        </p:nvSpPr>
        <p:spPr>
          <a:xfrm>
            <a:off x="9580572" y="4715684"/>
            <a:ext cx="115599" cy="115599"/>
          </a:xfrm>
          <a:prstGeom prst="ellipse">
            <a:avLst/>
          </a:prstGeom>
          <a:solidFill>
            <a:schemeClr val="accent5">
              <a:lumMod val="75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853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558D4F08-6C04-8A39-8B8C-6E6A73A66E3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4BCD78F-2BE6-A47B-F808-1E4F3849D8B7}"/>
              </a:ext>
            </a:extLst>
          </p:cNvPr>
          <p:cNvSpPr txBox="1"/>
          <p:nvPr/>
        </p:nvSpPr>
        <p:spPr>
          <a:xfrm>
            <a:off x="0" y="295563"/>
            <a:ext cx="12192000" cy="646331"/>
          </a:xfrm>
          <a:prstGeom prst="rect">
            <a:avLst/>
          </a:prstGeom>
          <a:noFill/>
        </p:spPr>
        <p:txBody>
          <a:bodyPr wrap="square" rtlCol="0">
            <a:spAutoFit/>
          </a:bodyPr>
          <a:lstStyle/>
          <a:p>
            <a:pPr algn="ctr"/>
            <a:r>
              <a:rPr lang="en-US" sz="3600" b="1">
                <a:solidFill>
                  <a:schemeClr val="bg1"/>
                </a:solidFill>
                <a:latin typeface="Bahnschrift" panose="020B0502040204020203" pitchFamily="34" charset="0"/>
              </a:rPr>
              <a:t>SCRRRA Services</a:t>
            </a:r>
          </a:p>
        </p:txBody>
      </p:sp>
      <p:sp>
        <p:nvSpPr>
          <p:cNvPr id="5" name="TextBox 4">
            <a:extLst>
              <a:ext uri="{FF2B5EF4-FFF2-40B4-BE49-F238E27FC236}">
                <a16:creationId xmlns:a16="http://schemas.microsoft.com/office/drawing/2014/main" id="{DCF19EFC-94C7-39C4-75D9-141690423B1D}"/>
              </a:ext>
            </a:extLst>
          </p:cNvPr>
          <p:cNvSpPr txBox="1"/>
          <p:nvPr/>
        </p:nvSpPr>
        <p:spPr>
          <a:xfrm>
            <a:off x="795093" y="1765171"/>
            <a:ext cx="10601813" cy="1815882"/>
          </a:xfrm>
          <a:prstGeom prst="rect">
            <a:avLst/>
          </a:prstGeom>
          <a:noFill/>
          <a:ln>
            <a:noFill/>
          </a:ln>
          <a:effectLst/>
        </p:spPr>
        <p:txBody>
          <a:bodyPr wrap="square" rtlCol="0">
            <a:spAutoFit/>
          </a:bodyPr>
          <a:lstStyle/>
          <a:p>
            <a:r>
              <a:rPr lang="en-US" sz="2800" b="1" dirty="0">
                <a:solidFill>
                  <a:srgbClr val="056839"/>
                </a:solidFill>
                <a:latin typeface="Bahnschrift" panose="020B0502040204020203" pitchFamily="34" charset="0"/>
              </a:rPr>
              <a:t>Grant Programs:  </a:t>
            </a:r>
          </a:p>
          <a:p>
            <a:pPr marL="457200" indent="-457200">
              <a:buFont typeface="Arial" panose="020B0604020202020204" pitchFamily="34" charset="0"/>
              <a:buChar char="•"/>
            </a:pPr>
            <a:r>
              <a:rPr lang="en-US" sz="2800" dirty="0">
                <a:solidFill>
                  <a:srgbClr val="056839"/>
                </a:solidFill>
                <a:latin typeface="Bahnschrift" panose="020B0502040204020203" pitchFamily="34" charset="0"/>
              </a:rPr>
              <a:t>Strategic Materials Management (SMM) </a:t>
            </a:r>
          </a:p>
          <a:p>
            <a:pPr marL="457200" indent="-457200">
              <a:buFont typeface="Arial" panose="020B0604020202020204" pitchFamily="34" charset="0"/>
              <a:buChar char="•"/>
            </a:pPr>
            <a:r>
              <a:rPr lang="en-US" sz="2800" dirty="0">
                <a:solidFill>
                  <a:srgbClr val="056839"/>
                </a:solidFill>
                <a:latin typeface="Bahnschrift" panose="020B0502040204020203" pitchFamily="34" charset="0"/>
              </a:rPr>
              <a:t>Regional Waste Authority (RWA) </a:t>
            </a:r>
          </a:p>
          <a:p>
            <a:pPr marL="457200" indent="-457200">
              <a:buFont typeface="Arial" panose="020B0604020202020204" pitchFamily="34" charset="0"/>
              <a:buChar char="•"/>
            </a:pPr>
            <a:r>
              <a:rPr lang="en-US" sz="2800" dirty="0">
                <a:solidFill>
                  <a:srgbClr val="056839"/>
                </a:solidFill>
                <a:latin typeface="Bahnschrift" panose="020B0502040204020203" pitchFamily="34" charset="0"/>
              </a:rPr>
              <a:t>Materials Management Infrastructure (MMI) </a:t>
            </a:r>
          </a:p>
        </p:txBody>
      </p:sp>
      <p:sp>
        <p:nvSpPr>
          <p:cNvPr id="11" name="Flowchart: Off-page Connector 10">
            <a:extLst>
              <a:ext uri="{FF2B5EF4-FFF2-40B4-BE49-F238E27FC236}">
                <a16:creationId xmlns:a16="http://schemas.microsoft.com/office/drawing/2014/main" id="{75B775C6-1C6B-F8B1-16BE-ABF992AA96F5}"/>
              </a:ext>
            </a:extLst>
          </p:cNvPr>
          <p:cNvSpPr/>
          <p:nvPr/>
        </p:nvSpPr>
        <p:spPr>
          <a:xfrm>
            <a:off x="0" y="2"/>
            <a:ext cx="12192000" cy="1325564"/>
          </a:xfrm>
          <a:prstGeom prst="flowChartOffpageConnector">
            <a:avLst/>
          </a:prstGeom>
          <a:solidFill>
            <a:srgbClr val="0092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03C19E9F-81AA-7511-1F85-BA3F6CF39327}"/>
              </a:ext>
            </a:extLst>
          </p:cNvPr>
          <p:cNvSpPr txBox="1">
            <a:spLocks/>
          </p:cNvSpPr>
          <p:nvPr/>
        </p:nvSpPr>
        <p:spPr>
          <a:xfrm>
            <a:off x="0" y="288490"/>
            <a:ext cx="12192000" cy="1558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rPr>
              <a:t>State of Connecticut Progress Update</a:t>
            </a:r>
          </a:p>
        </p:txBody>
      </p:sp>
    </p:spTree>
    <p:extLst>
      <p:ext uri="{BB962C8B-B14F-4D97-AF65-F5344CB8AC3E}">
        <p14:creationId xmlns:p14="http://schemas.microsoft.com/office/powerpoint/2010/main" val="294432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DA7BB1C0-C06D-13A0-E850-9108C91D5DD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CB37968-1CE1-6631-DC85-0D1931F0414F}"/>
              </a:ext>
            </a:extLst>
          </p:cNvPr>
          <p:cNvSpPr txBox="1"/>
          <p:nvPr/>
        </p:nvSpPr>
        <p:spPr>
          <a:xfrm>
            <a:off x="0" y="295563"/>
            <a:ext cx="12192000" cy="646331"/>
          </a:xfrm>
          <a:prstGeom prst="rect">
            <a:avLst/>
          </a:prstGeom>
          <a:noFill/>
        </p:spPr>
        <p:txBody>
          <a:bodyPr wrap="square" rtlCol="0">
            <a:spAutoFit/>
          </a:bodyPr>
          <a:lstStyle/>
          <a:p>
            <a:pPr algn="ctr"/>
            <a:r>
              <a:rPr lang="en-US" sz="3600" b="1">
                <a:solidFill>
                  <a:schemeClr val="bg1"/>
                </a:solidFill>
                <a:latin typeface="Bahnschrift" panose="020B0502040204020203" pitchFamily="34" charset="0"/>
              </a:rPr>
              <a:t>SCRRRA Services</a:t>
            </a:r>
          </a:p>
        </p:txBody>
      </p:sp>
      <p:sp>
        <p:nvSpPr>
          <p:cNvPr id="5" name="TextBox 4">
            <a:extLst>
              <a:ext uri="{FF2B5EF4-FFF2-40B4-BE49-F238E27FC236}">
                <a16:creationId xmlns:a16="http://schemas.microsoft.com/office/drawing/2014/main" id="{D5E69C8B-5530-545D-289E-F54CDFEC868C}"/>
              </a:ext>
            </a:extLst>
          </p:cNvPr>
          <p:cNvSpPr txBox="1"/>
          <p:nvPr/>
        </p:nvSpPr>
        <p:spPr>
          <a:xfrm>
            <a:off x="795093" y="1765171"/>
            <a:ext cx="9558871" cy="3108543"/>
          </a:xfrm>
          <a:prstGeom prst="rect">
            <a:avLst/>
          </a:prstGeom>
          <a:noFill/>
          <a:ln>
            <a:noFill/>
          </a:ln>
          <a:effectLst/>
        </p:spPr>
        <p:txBody>
          <a:bodyPr wrap="square" rtlCol="0">
            <a:spAutoFit/>
          </a:bodyPr>
          <a:lstStyle/>
          <a:p>
            <a:r>
              <a:rPr lang="en-US" sz="2800" b="1" dirty="0">
                <a:solidFill>
                  <a:srgbClr val="056839"/>
                </a:solidFill>
                <a:latin typeface="Bahnschrift" panose="020B0502040204020203" pitchFamily="34" charset="0"/>
              </a:rPr>
              <a:t>Grant Programs:  </a:t>
            </a:r>
          </a:p>
          <a:p>
            <a:pPr marL="457200" indent="-457200">
              <a:buFont typeface="Arial" panose="020B0604020202020204" pitchFamily="34" charset="0"/>
              <a:buChar char="•"/>
            </a:pPr>
            <a:r>
              <a:rPr lang="en-US" sz="2800" dirty="0">
                <a:solidFill>
                  <a:srgbClr val="056839"/>
                </a:solidFill>
                <a:latin typeface="Bahnschrift" panose="020B0502040204020203" pitchFamily="34" charset="0"/>
              </a:rPr>
              <a:t>Strategic Materials Management (SMM) </a:t>
            </a:r>
          </a:p>
          <a:p>
            <a:pPr marL="457200" indent="-457200">
              <a:buFont typeface="Arial" panose="020B0604020202020204" pitchFamily="34" charset="0"/>
              <a:buChar char="•"/>
            </a:pPr>
            <a:r>
              <a:rPr lang="en-US" sz="2800" dirty="0">
                <a:solidFill>
                  <a:srgbClr val="056839"/>
                </a:solidFill>
                <a:latin typeface="Bahnschrift" panose="020B0502040204020203" pitchFamily="34" charset="0"/>
              </a:rPr>
              <a:t>Regional Waste Authority (RWA) </a:t>
            </a:r>
          </a:p>
          <a:p>
            <a:pPr marL="457200" indent="-457200">
              <a:buFont typeface="Arial" panose="020B0604020202020204" pitchFamily="34" charset="0"/>
              <a:buChar char="•"/>
            </a:pPr>
            <a:r>
              <a:rPr lang="en-US" sz="2800" dirty="0">
                <a:solidFill>
                  <a:srgbClr val="056839"/>
                </a:solidFill>
                <a:latin typeface="Bahnschrift" panose="020B0502040204020203" pitchFamily="34" charset="0"/>
              </a:rPr>
              <a:t>Materials Management Infrastructure (MMI) </a:t>
            </a:r>
          </a:p>
          <a:p>
            <a:endParaRPr lang="en-US" sz="2800" dirty="0">
              <a:solidFill>
                <a:srgbClr val="056839"/>
              </a:solidFill>
              <a:latin typeface="Bahnschrift" panose="020B0502040204020203" pitchFamily="34" charset="0"/>
            </a:endParaRPr>
          </a:p>
          <a:p>
            <a:r>
              <a:rPr lang="en-US" sz="2800" b="1" dirty="0">
                <a:solidFill>
                  <a:srgbClr val="056839"/>
                </a:solidFill>
                <a:latin typeface="Bahnschrift" panose="020B0502040204020203" pitchFamily="34" charset="0"/>
              </a:rPr>
              <a:t>Connecticut Coalition for Sustainable Materials Management (CCSMM) </a:t>
            </a:r>
          </a:p>
        </p:txBody>
      </p:sp>
      <p:sp>
        <p:nvSpPr>
          <p:cNvPr id="11" name="Flowchart: Off-page Connector 10">
            <a:extLst>
              <a:ext uri="{FF2B5EF4-FFF2-40B4-BE49-F238E27FC236}">
                <a16:creationId xmlns:a16="http://schemas.microsoft.com/office/drawing/2014/main" id="{C021E631-48BA-7E80-F1A2-ACC200E8419E}"/>
              </a:ext>
            </a:extLst>
          </p:cNvPr>
          <p:cNvSpPr/>
          <p:nvPr/>
        </p:nvSpPr>
        <p:spPr>
          <a:xfrm>
            <a:off x="0" y="2"/>
            <a:ext cx="12192000" cy="1325564"/>
          </a:xfrm>
          <a:prstGeom prst="flowChartOffpageConnector">
            <a:avLst/>
          </a:prstGeom>
          <a:solidFill>
            <a:srgbClr val="0092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32C188E4-AA99-4DA2-3847-A90588A2DAAD}"/>
              </a:ext>
            </a:extLst>
          </p:cNvPr>
          <p:cNvSpPr txBox="1">
            <a:spLocks/>
          </p:cNvSpPr>
          <p:nvPr/>
        </p:nvSpPr>
        <p:spPr>
          <a:xfrm>
            <a:off x="0" y="288490"/>
            <a:ext cx="12192000" cy="1558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rPr>
              <a:t>State of Connecticut Progress Update</a:t>
            </a:r>
          </a:p>
        </p:txBody>
      </p:sp>
    </p:spTree>
    <p:extLst>
      <p:ext uri="{BB962C8B-B14F-4D97-AF65-F5344CB8AC3E}">
        <p14:creationId xmlns:p14="http://schemas.microsoft.com/office/powerpoint/2010/main" val="373586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DB1455-811A-38FB-E216-C8A3B4B2C663}"/>
            </a:ext>
          </a:extLst>
        </p:cNvPr>
        <p:cNvGrpSpPr/>
        <p:nvPr/>
      </p:nvGrpSpPr>
      <p:grpSpPr>
        <a:xfrm>
          <a:off x="0" y="0"/>
          <a:ext cx="0" cy="0"/>
          <a:chOff x="0" y="0"/>
          <a:chExt cx="0" cy="0"/>
        </a:xfrm>
      </p:grpSpPr>
      <p:sp>
        <p:nvSpPr>
          <p:cNvPr id="3" name="Flowchart: Off-page Connector 2">
            <a:extLst>
              <a:ext uri="{FF2B5EF4-FFF2-40B4-BE49-F238E27FC236}">
                <a16:creationId xmlns:a16="http://schemas.microsoft.com/office/drawing/2014/main" id="{F9DEDC68-D8A1-A8DE-AFFA-A0F36604EE6F}"/>
              </a:ext>
            </a:extLst>
          </p:cNvPr>
          <p:cNvSpPr/>
          <p:nvPr/>
        </p:nvSpPr>
        <p:spPr>
          <a:xfrm>
            <a:off x="0" y="2"/>
            <a:ext cx="12192000" cy="1325564"/>
          </a:xfrm>
          <a:prstGeom prst="flowChartOffpageConnector">
            <a:avLst/>
          </a:prstGeom>
          <a:solidFill>
            <a:srgbClr val="0092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8581BE30-5FCA-5953-8464-CF69BEE688E5}"/>
              </a:ext>
            </a:extLst>
          </p:cNvPr>
          <p:cNvSpPr txBox="1">
            <a:spLocks/>
          </p:cNvSpPr>
          <p:nvPr/>
        </p:nvSpPr>
        <p:spPr>
          <a:xfrm>
            <a:off x="0" y="288490"/>
            <a:ext cx="12192000" cy="1558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rPr>
              <a:t>SCRRRA Situational Analysis</a:t>
            </a:r>
          </a:p>
        </p:txBody>
      </p:sp>
    </p:spTree>
    <p:extLst>
      <p:ext uri="{BB962C8B-B14F-4D97-AF65-F5344CB8AC3E}">
        <p14:creationId xmlns:p14="http://schemas.microsoft.com/office/powerpoint/2010/main" val="19355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map of maine with green and white squares&#10;&#10;Description automatically generated">
            <a:extLst>
              <a:ext uri="{FF2B5EF4-FFF2-40B4-BE49-F238E27FC236}">
                <a16:creationId xmlns:a16="http://schemas.microsoft.com/office/drawing/2014/main" id="{1C17EFE9-14A0-A1E5-5F35-6F48A2B2BED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5493" y="1614054"/>
            <a:ext cx="5434221" cy="3938737"/>
          </a:xfrm>
        </p:spPr>
      </p:pic>
      <p:sp>
        <p:nvSpPr>
          <p:cNvPr id="3" name="Flowchart: Off-page Connector 2">
            <a:extLst>
              <a:ext uri="{FF2B5EF4-FFF2-40B4-BE49-F238E27FC236}">
                <a16:creationId xmlns:a16="http://schemas.microsoft.com/office/drawing/2014/main" id="{DF277433-B0D7-904D-A5AD-DDBB7D90955E}"/>
              </a:ext>
            </a:extLst>
          </p:cNvPr>
          <p:cNvSpPr/>
          <p:nvPr/>
        </p:nvSpPr>
        <p:spPr>
          <a:xfrm>
            <a:off x="0" y="2"/>
            <a:ext cx="12192000" cy="1325564"/>
          </a:xfrm>
          <a:prstGeom prst="flowChartOffpageConnector">
            <a:avLst/>
          </a:prstGeom>
          <a:solidFill>
            <a:srgbClr val="0092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6ECEC54F-753B-4FA0-52F3-B9410A414D6C}"/>
              </a:ext>
            </a:extLst>
          </p:cNvPr>
          <p:cNvSpPr txBox="1">
            <a:spLocks/>
          </p:cNvSpPr>
          <p:nvPr/>
        </p:nvSpPr>
        <p:spPr>
          <a:xfrm>
            <a:off x="0" y="288490"/>
            <a:ext cx="12192000" cy="1558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rPr>
              <a:t>SCRRRA </a:t>
            </a:r>
            <a:r>
              <a:rPr lang="en-US" sz="3600" b="1">
                <a:solidFill>
                  <a:schemeClr val="bg1"/>
                </a:solidFill>
                <a:latin typeface="Bahnschrift" panose="020B0502040204020203" pitchFamily="34" charset="0"/>
              </a:rPr>
              <a:t>Member Municipalities</a:t>
            </a:r>
            <a:endPar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endParaRPr>
          </a:p>
        </p:txBody>
      </p:sp>
      <p:grpSp>
        <p:nvGrpSpPr>
          <p:cNvPr id="2" name="Group 1">
            <a:extLst>
              <a:ext uri="{FF2B5EF4-FFF2-40B4-BE49-F238E27FC236}">
                <a16:creationId xmlns:a16="http://schemas.microsoft.com/office/drawing/2014/main" id="{B3C40595-B73B-8ADC-3D60-92036E8CC916}"/>
              </a:ext>
            </a:extLst>
          </p:cNvPr>
          <p:cNvGrpSpPr/>
          <p:nvPr/>
        </p:nvGrpSpPr>
        <p:grpSpPr>
          <a:xfrm>
            <a:off x="5026533" y="1315213"/>
            <a:ext cx="6236156" cy="5381623"/>
            <a:chOff x="5026533" y="1315213"/>
            <a:chExt cx="6236156" cy="5381623"/>
          </a:xfrm>
        </p:grpSpPr>
        <p:cxnSp>
          <p:nvCxnSpPr>
            <p:cNvPr id="6" name="Straight Connector 5">
              <a:extLst>
                <a:ext uri="{FF2B5EF4-FFF2-40B4-BE49-F238E27FC236}">
                  <a16:creationId xmlns:a16="http://schemas.microsoft.com/office/drawing/2014/main" id="{E4266BD7-4114-DCA7-D025-267681C55F6E}"/>
                </a:ext>
              </a:extLst>
            </p:cNvPr>
            <p:cNvCxnSpPr>
              <a:cxnSpLocks/>
            </p:cNvCxnSpPr>
            <p:nvPr/>
          </p:nvCxnSpPr>
          <p:spPr>
            <a:xfrm>
              <a:off x="5026533" y="4387911"/>
              <a:ext cx="1374267" cy="1975692"/>
            </a:xfrm>
            <a:prstGeom prst="line">
              <a:avLst/>
            </a:prstGeom>
          </p:spPr>
          <p:style>
            <a:lnRef idx="3">
              <a:schemeClr val="accent6"/>
            </a:lnRef>
            <a:fillRef idx="0">
              <a:schemeClr val="accent6"/>
            </a:fillRef>
            <a:effectRef idx="2">
              <a:schemeClr val="accent6"/>
            </a:effectRef>
            <a:fontRef idx="minor">
              <a:schemeClr val="tx1"/>
            </a:fontRef>
          </p:style>
        </p:cxnSp>
        <p:cxnSp>
          <p:nvCxnSpPr>
            <p:cNvPr id="9" name="Straight Connector 8">
              <a:extLst>
                <a:ext uri="{FF2B5EF4-FFF2-40B4-BE49-F238E27FC236}">
                  <a16:creationId xmlns:a16="http://schemas.microsoft.com/office/drawing/2014/main" id="{FB5AF353-8F79-B472-A756-7AA3C4C7DD9D}"/>
                </a:ext>
              </a:extLst>
            </p:cNvPr>
            <p:cNvCxnSpPr>
              <a:cxnSpLocks/>
            </p:cNvCxnSpPr>
            <p:nvPr/>
          </p:nvCxnSpPr>
          <p:spPr>
            <a:xfrm flipV="1">
              <a:off x="5359435" y="1437447"/>
              <a:ext cx="2422490" cy="1624484"/>
            </a:xfrm>
            <a:prstGeom prst="line">
              <a:avLst/>
            </a:prstGeom>
          </p:spPr>
          <p:style>
            <a:lnRef idx="3">
              <a:schemeClr val="accent6"/>
            </a:lnRef>
            <a:fillRef idx="0">
              <a:schemeClr val="accent6"/>
            </a:fillRef>
            <a:effectRef idx="2">
              <a:schemeClr val="accent6"/>
            </a:effectRef>
            <a:fontRef idx="minor">
              <a:schemeClr val="tx1"/>
            </a:fontRef>
          </p:style>
        </p:cxnSp>
        <p:pic>
          <p:nvPicPr>
            <p:cNvPr id="8" name="Content Placeholder 6" descr="A map of a city&#10;&#10;Description automatically generated">
              <a:extLst>
                <a:ext uri="{FF2B5EF4-FFF2-40B4-BE49-F238E27FC236}">
                  <a16:creationId xmlns:a16="http://schemas.microsoft.com/office/drawing/2014/main" id="{762EFDC1-6818-2BB5-A3EB-909037BC87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0523" y="1315213"/>
              <a:ext cx="5272166" cy="5381623"/>
            </a:xfrm>
            <a:prstGeom prst="rect">
              <a:avLst/>
            </a:prstGeom>
          </p:spPr>
        </p:pic>
      </p:grpSp>
      <p:pic>
        <p:nvPicPr>
          <p:cNvPr id="14" name="Graphic 13" descr="Star with solid fill">
            <a:extLst>
              <a:ext uri="{FF2B5EF4-FFF2-40B4-BE49-F238E27FC236}">
                <a16:creationId xmlns:a16="http://schemas.microsoft.com/office/drawing/2014/main" id="{9FC5DBAE-DF34-496A-709B-12F359C3D6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26394" y="4505574"/>
            <a:ext cx="356994" cy="356994"/>
          </a:xfrm>
          <a:prstGeom prst="rect">
            <a:avLst/>
          </a:prstGeom>
        </p:spPr>
      </p:pic>
    </p:spTree>
    <p:extLst>
      <p:ext uri="{BB962C8B-B14F-4D97-AF65-F5344CB8AC3E}">
        <p14:creationId xmlns:p14="http://schemas.microsoft.com/office/powerpoint/2010/main" val="227172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FC345B-32B2-12C2-5BEE-DCE2DC05C66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1B27E3D-4ED2-884B-B0C7-A076F4AAF9C9}"/>
              </a:ext>
            </a:extLst>
          </p:cNvPr>
          <p:cNvSpPr txBox="1"/>
          <p:nvPr/>
        </p:nvSpPr>
        <p:spPr>
          <a:xfrm>
            <a:off x="0" y="295563"/>
            <a:ext cx="12192000" cy="646331"/>
          </a:xfrm>
          <a:prstGeom prst="rect">
            <a:avLst/>
          </a:prstGeom>
          <a:noFill/>
        </p:spPr>
        <p:txBody>
          <a:bodyPr wrap="square" rtlCol="0">
            <a:spAutoFit/>
          </a:bodyPr>
          <a:lstStyle/>
          <a:p>
            <a:pPr algn="ctr"/>
            <a:r>
              <a:rPr lang="en-US" sz="3600" b="1">
                <a:solidFill>
                  <a:schemeClr val="bg1"/>
                </a:solidFill>
                <a:latin typeface="Bahnschrift" panose="020B0502040204020203" pitchFamily="34" charset="0"/>
              </a:rPr>
              <a:t>SCRRRA Services</a:t>
            </a:r>
          </a:p>
        </p:txBody>
      </p:sp>
      <p:sp>
        <p:nvSpPr>
          <p:cNvPr id="5" name="TextBox 4">
            <a:extLst>
              <a:ext uri="{FF2B5EF4-FFF2-40B4-BE49-F238E27FC236}">
                <a16:creationId xmlns:a16="http://schemas.microsoft.com/office/drawing/2014/main" id="{781A89A4-F8CA-7D3A-9A54-CCC0C2DB6457}"/>
              </a:ext>
            </a:extLst>
          </p:cNvPr>
          <p:cNvSpPr txBox="1"/>
          <p:nvPr/>
        </p:nvSpPr>
        <p:spPr>
          <a:xfrm>
            <a:off x="795093" y="1765171"/>
            <a:ext cx="9558871" cy="1384995"/>
          </a:xfrm>
          <a:prstGeom prst="rect">
            <a:avLst/>
          </a:prstGeom>
          <a:noFill/>
          <a:ln>
            <a:noFill/>
          </a:ln>
          <a:effectLst/>
        </p:spPr>
        <p:txBody>
          <a:bodyPr wrap="square" rtlCol="0">
            <a:spAutoFit/>
          </a:bodyPr>
          <a:lstStyle/>
          <a:p>
            <a:pPr marL="457200" indent="-457200">
              <a:buFont typeface="Arial" panose="020B0604020202020204" pitchFamily="34" charset="0"/>
              <a:buChar char="•"/>
            </a:pPr>
            <a:r>
              <a:rPr lang="en-US" sz="2800" b="1" dirty="0">
                <a:solidFill>
                  <a:srgbClr val="056839"/>
                </a:solidFill>
                <a:latin typeface="Bahnschrift" panose="020B0502040204020203" pitchFamily="34" charset="0"/>
              </a:rPr>
              <a:t>Municipal Service Agreements </a:t>
            </a:r>
            <a:r>
              <a:rPr lang="en-US" sz="2800" dirty="0">
                <a:solidFill>
                  <a:srgbClr val="056839"/>
                </a:solidFill>
                <a:latin typeface="Bahnschrift" panose="020B0502040204020203" pitchFamily="34" charset="0"/>
              </a:rPr>
              <a:t>- 12 member towns</a:t>
            </a:r>
          </a:p>
          <a:p>
            <a:pPr marL="457200" indent="-457200">
              <a:buFont typeface="Arial" panose="020B0604020202020204" pitchFamily="34" charset="0"/>
              <a:buChar char="•"/>
            </a:pPr>
            <a:r>
              <a:rPr lang="en-US" sz="2800" b="1" dirty="0">
                <a:solidFill>
                  <a:srgbClr val="056839"/>
                </a:solidFill>
                <a:latin typeface="Bahnschrift" panose="020B0502040204020203" pitchFamily="34" charset="0"/>
              </a:rPr>
              <a:t>Solid Waste Disposal </a:t>
            </a:r>
            <a:r>
              <a:rPr lang="en-US" sz="2800" dirty="0">
                <a:solidFill>
                  <a:srgbClr val="056839"/>
                </a:solidFill>
                <a:latin typeface="Bahnschrift" panose="020B0502040204020203" pitchFamily="34" charset="0"/>
              </a:rPr>
              <a:t>– WIN Waste</a:t>
            </a:r>
          </a:p>
          <a:p>
            <a:pPr marL="457200" indent="-457200">
              <a:buFont typeface="Arial" panose="020B0604020202020204" pitchFamily="34" charset="0"/>
              <a:buChar char="•"/>
            </a:pPr>
            <a:r>
              <a:rPr lang="en-US" sz="2800" b="1" dirty="0">
                <a:solidFill>
                  <a:srgbClr val="056839"/>
                </a:solidFill>
                <a:latin typeface="Bahnschrift" panose="020B0502040204020203" pitchFamily="34" charset="0"/>
              </a:rPr>
              <a:t>Municipal Recycling </a:t>
            </a:r>
            <a:r>
              <a:rPr lang="en-US" sz="2800" dirty="0">
                <a:solidFill>
                  <a:srgbClr val="056839"/>
                </a:solidFill>
                <a:latin typeface="Bahnschrift" panose="020B0502040204020203" pitchFamily="34" charset="0"/>
              </a:rPr>
              <a:t>– Willimantic Waste (Casella)</a:t>
            </a:r>
          </a:p>
        </p:txBody>
      </p:sp>
      <p:sp>
        <p:nvSpPr>
          <p:cNvPr id="11" name="Flowchart: Off-page Connector 10">
            <a:extLst>
              <a:ext uri="{FF2B5EF4-FFF2-40B4-BE49-F238E27FC236}">
                <a16:creationId xmlns:a16="http://schemas.microsoft.com/office/drawing/2014/main" id="{1E27ADC5-EA90-F3F0-7A78-1A210EDDCAFD}"/>
              </a:ext>
            </a:extLst>
          </p:cNvPr>
          <p:cNvSpPr/>
          <p:nvPr/>
        </p:nvSpPr>
        <p:spPr>
          <a:xfrm>
            <a:off x="0" y="2"/>
            <a:ext cx="12192000" cy="1325564"/>
          </a:xfrm>
          <a:prstGeom prst="flowChartOffpageConnector">
            <a:avLst/>
          </a:prstGeom>
          <a:solidFill>
            <a:srgbClr val="0092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1CC7457F-5435-97BB-D944-E2C2F47F9097}"/>
              </a:ext>
            </a:extLst>
          </p:cNvPr>
          <p:cNvSpPr txBox="1">
            <a:spLocks/>
          </p:cNvSpPr>
          <p:nvPr/>
        </p:nvSpPr>
        <p:spPr>
          <a:xfrm>
            <a:off x="0" y="288490"/>
            <a:ext cx="12192000" cy="1558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Bahnschrift" panose="020B0502040204020203" pitchFamily="34" charset="0"/>
                <a:ea typeface="+mj-ea"/>
                <a:cs typeface="+mj-cs"/>
              </a:rPr>
              <a:t>Key SCRRRA Contracts</a:t>
            </a:r>
          </a:p>
        </p:txBody>
      </p:sp>
    </p:spTree>
    <p:extLst>
      <p:ext uri="{BB962C8B-B14F-4D97-AF65-F5344CB8AC3E}">
        <p14:creationId xmlns:p14="http://schemas.microsoft.com/office/powerpoint/2010/main" val="30250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lowchart: Off-page Connector 5">
            <a:extLst>
              <a:ext uri="{FF2B5EF4-FFF2-40B4-BE49-F238E27FC236}">
                <a16:creationId xmlns:a16="http://schemas.microsoft.com/office/drawing/2014/main" id="{92743C1D-D765-D7C9-1B3A-D9D0FF716E0D}"/>
              </a:ext>
            </a:extLst>
          </p:cNvPr>
          <p:cNvSpPr/>
          <p:nvPr/>
        </p:nvSpPr>
        <p:spPr>
          <a:xfrm>
            <a:off x="0" y="2"/>
            <a:ext cx="12192000" cy="1325564"/>
          </a:xfrm>
          <a:prstGeom prst="flowChartOffpageConnector">
            <a:avLst/>
          </a:prstGeom>
          <a:solidFill>
            <a:srgbClr val="0092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1A8C0D79-CEB6-D09F-2DCE-99ECD35548B7}"/>
              </a:ext>
            </a:extLst>
          </p:cNvPr>
          <p:cNvSpPr txBox="1"/>
          <p:nvPr/>
        </p:nvSpPr>
        <p:spPr>
          <a:xfrm>
            <a:off x="0" y="288490"/>
            <a:ext cx="12192000" cy="1558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rPr>
              <a:t>Service Fee Policy</a:t>
            </a:r>
          </a:p>
        </p:txBody>
      </p:sp>
      <p:sp>
        <p:nvSpPr>
          <p:cNvPr id="8" name="TextBox 7">
            <a:extLst>
              <a:ext uri="{FF2B5EF4-FFF2-40B4-BE49-F238E27FC236}">
                <a16:creationId xmlns:a16="http://schemas.microsoft.com/office/drawing/2014/main" id="{8453721B-6AAD-C4B6-CC3A-885FFB67C8FF}"/>
              </a:ext>
            </a:extLst>
          </p:cNvPr>
          <p:cNvSpPr txBox="1"/>
          <p:nvPr/>
        </p:nvSpPr>
        <p:spPr>
          <a:xfrm>
            <a:off x="886566" y="2000501"/>
            <a:ext cx="10250825" cy="2462213"/>
          </a:xfrm>
          <a:prstGeom prst="rect">
            <a:avLst/>
          </a:prstGeom>
          <a:noFill/>
          <a:ln>
            <a:noFill/>
          </a:ln>
          <a:effectLst/>
        </p:spPr>
        <p:txBody>
          <a:bodyPr wrap="square" rtlCol="0">
            <a:spAutoFit/>
          </a:bodyPr>
          <a:lstStyle/>
          <a:p>
            <a:r>
              <a:rPr lang="en-US" sz="2800" dirty="0">
                <a:solidFill>
                  <a:srgbClr val="056839"/>
                </a:solidFill>
                <a:latin typeface="Bahnschrift" panose="020B0502040204020203" pitchFamily="34" charset="0"/>
              </a:rPr>
              <a:t>Adopted November 2023: </a:t>
            </a:r>
          </a:p>
          <a:p>
            <a:pPr marL="457200" indent="-457200">
              <a:lnSpc>
                <a:spcPct val="150000"/>
              </a:lnSpc>
              <a:buFont typeface="Arial" panose="020B0604020202020204" pitchFamily="34" charset="0"/>
              <a:buChar char="•"/>
            </a:pPr>
            <a:r>
              <a:rPr lang="en-US" sz="2800" dirty="0">
                <a:solidFill>
                  <a:srgbClr val="056839"/>
                </a:solidFill>
                <a:latin typeface="Bahnschrift" panose="020B0502040204020203" pitchFamily="34" charset="0"/>
              </a:rPr>
              <a:t>Achieve full cost/revenue equilibrium by December 31, 2030. </a:t>
            </a:r>
          </a:p>
          <a:p>
            <a:pPr marL="457200" indent="-457200">
              <a:buFont typeface="Arial" panose="020B0604020202020204" pitchFamily="34" charset="0"/>
              <a:buChar char="•"/>
            </a:pPr>
            <a:r>
              <a:rPr lang="en-US" sz="2800" dirty="0">
                <a:solidFill>
                  <a:srgbClr val="056839"/>
                </a:solidFill>
                <a:latin typeface="Bahnschrift" panose="020B0502040204020203" pitchFamily="34" charset="0"/>
              </a:rPr>
              <a:t>Maintain service fees in line with the ongoing escalation of costs as determined by the marketplace, planned at a 10.7% increase annually.</a:t>
            </a:r>
          </a:p>
        </p:txBody>
      </p:sp>
    </p:spTree>
    <p:extLst>
      <p:ext uri="{BB962C8B-B14F-4D97-AF65-F5344CB8AC3E}">
        <p14:creationId xmlns:p14="http://schemas.microsoft.com/office/powerpoint/2010/main" val="67417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F41B36-D8CF-CFA3-2EDF-FDDA92530C4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661B96B-6266-31D2-BFDC-88E515C9A6FA}"/>
              </a:ext>
            </a:extLst>
          </p:cNvPr>
          <p:cNvSpPr txBox="1"/>
          <p:nvPr/>
        </p:nvSpPr>
        <p:spPr>
          <a:xfrm>
            <a:off x="0" y="295563"/>
            <a:ext cx="12192000" cy="646331"/>
          </a:xfrm>
          <a:prstGeom prst="rect">
            <a:avLst/>
          </a:prstGeom>
          <a:noFill/>
        </p:spPr>
        <p:txBody>
          <a:bodyPr wrap="square" rtlCol="0">
            <a:spAutoFit/>
          </a:bodyPr>
          <a:lstStyle/>
          <a:p>
            <a:pPr algn="ctr"/>
            <a:r>
              <a:rPr lang="en-US" sz="3600" b="1">
                <a:solidFill>
                  <a:schemeClr val="bg1"/>
                </a:solidFill>
                <a:latin typeface="Bahnschrift" panose="020B0502040204020203" pitchFamily="34" charset="0"/>
              </a:rPr>
              <a:t>SCRRRA Services</a:t>
            </a:r>
          </a:p>
        </p:txBody>
      </p:sp>
      <p:sp>
        <p:nvSpPr>
          <p:cNvPr id="11" name="Flowchart: Off-page Connector 10">
            <a:extLst>
              <a:ext uri="{FF2B5EF4-FFF2-40B4-BE49-F238E27FC236}">
                <a16:creationId xmlns:a16="http://schemas.microsoft.com/office/drawing/2014/main" id="{D4864F73-AEA3-5AC0-9683-ECEC6C6453E7}"/>
              </a:ext>
            </a:extLst>
          </p:cNvPr>
          <p:cNvSpPr/>
          <p:nvPr/>
        </p:nvSpPr>
        <p:spPr>
          <a:xfrm>
            <a:off x="0" y="2"/>
            <a:ext cx="12192000" cy="1325564"/>
          </a:xfrm>
          <a:prstGeom prst="flowChartOffpageConnector">
            <a:avLst/>
          </a:prstGeom>
          <a:solidFill>
            <a:srgbClr val="0092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38208CB3-93EE-FDF0-7518-C2E96CE3FDFD}"/>
              </a:ext>
            </a:extLst>
          </p:cNvPr>
          <p:cNvSpPr txBox="1">
            <a:spLocks/>
          </p:cNvSpPr>
          <p:nvPr/>
        </p:nvSpPr>
        <p:spPr>
          <a:xfrm>
            <a:off x="0" y="288490"/>
            <a:ext cx="12192000" cy="1558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rPr>
              <a:t>SCRRRA Mitigation Plan</a:t>
            </a:r>
          </a:p>
        </p:txBody>
      </p:sp>
      <p:graphicFrame>
        <p:nvGraphicFramePr>
          <p:cNvPr id="2" name="Table 1">
            <a:extLst>
              <a:ext uri="{FF2B5EF4-FFF2-40B4-BE49-F238E27FC236}">
                <a16:creationId xmlns:a16="http://schemas.microsoft.com/office/drawing/2014/main" id="{3BD06B1A-CE44-37E2-6565-42573D2FF0D8}"/>
              </a:ext>
            </a:extLst>
          </p:cNvPr>
          <p:cNvGraphicFramePr>
            <a:graphicFrameLocks noGrp="1"/>
          </p:cNvGraphicFramePr>
          <p:nvPr>
            <p:extLst>
              <p:ext uri="{D42A27DB-BD31-4B8C-83A1-F6EECF244321}">
                <p14:modId xmlns:p14="http://schemas.microsoft.com/office/powerpoint/2010/main" val="3903554567"/>
              </p:ext>
            </p:extLst>
          </p:nvPr>
        </p:nvGraphicFramePr>
        <p:xfrm>
          <a:off x="776748" y="1847467"/>
          <a:ext cx="10648336" cy="2225040"/>
        </p:xfrm>
        <a:graphic>
          <a:graphicData uri="http://schemas.openxmlformats.org/drawingml/2006/table">
            <a:tbl>
              <a:tblPr firstRow="1" bandRow="1">
                <a:tableStyleId>{68D230F3-CF80-4859-8CE7-A43EE81993B5}</a:tableStyleId>
              </a:tblPr>
              <a:tblGrid>
                <a:gridCol w="4546366">
                  <a:extLst>
                    <a:ext uri="{9D8B030D-6E8A-4147-A177-3AD203B41FA5}">
                      <a16:colId xmlns:a16="http://schemas.microsoft.com/office/drawing/2014/main" val="1950978455"/>
                    </a:ext>
                  </a:extLst>
                </a:gridCol>
                <a:gridCol w="6101970">
                  <a:extLst>
                    <a:ext uri="{9D8B030D-6E8A-4147-A177-3AD203B41FA5}">
                      <a16:colId xmlns:a16="http://schemas.microsoft.com/office/drawing/2014/main" val="688180830"/>
                    </a:ext>
                  </a:extLst>
                </a:gridCol>
              </a:tblGrid>
              <a:tr h="370840">
                <a:tc>
                  <a:txBody>
                    <a:bodyPr/>
                    <a:lstStyle/>
                    <a:p>
                      <a:pPr algn="l"/>
                      <a:r>
                        <a:rPr lang="en-US" sz="1800" b="1">
                          <a:solidFill>
                            <a:srgbClr val="056839"/>
                          </a:solidFill>
                          <a:latin typeface="Bahnschrift" panose="020B0502040204020203" pitchFamily="34" charset="0"/>
                        </a:rPr>
                        <a:t>SERVICE</a:t>
                      </a:r>
                      <a:endParaRPr lang="en-US"/>
                    </a:p>
                  </a:txBody>
                  <a:tcPr/>
                </a:tc>
                <a:tc>
                  <a:txBody>
                    <a:bodyPr/>
                    <a:lstStyle/>
                    <a:p>
                      <a:pPr algn="r"/>
                      <a:r>
                        <a:rPr lang="en-US" sz="1800" b="1" dirty="0">
                          <a:solidFill>
                            <a:srgbClr val="056839"/>
                          </a:solidFill>
                          <a:latin typeface="Bahnschrift" panose="020B0502040204020203" pitchFamily="34" charset="0"/>
                        </a:rPr>
                        <a:t>ESTIMATED ANNUAL SAVINGS (FY 2030)</a:t>
                      </a:r>
                      <a:endParaRPr lang="en-US" dirty="0"/>
                    </a:p>
                  </a:txBody>
                  <a:tcPr/>
                </a:tc>
                <a:extLst>
                  <a:ext uri="{0D108BD9-81ED-4DB2-BD59-A6C34878D82A}">
                    <a16:rowId xmlns:a16="http://schemas.microsoft.com/office/drawing/2014/main" val="2038684123"/>
                  </a:ext>
                </a:extLst>
              </a:tr>
              <a:tr h="370840">
                <a:tc>
                  <a:txBody>
                    <a:bodyPr/>
                    <a:lstStyle/>
                    <a:p>
                      <a:endParaRPr lang="en-US"/>
                    </a:p>
                  </a:txBody>
                  <a:tcPr/>
                </a:tc>
                <a:tc>
                  <a:txBody>
                    <a:bodyPr/>
                    <a:lstStyle/>
                    <a:p>
                      <a:pPr algn="r"/>
                      <a:endParaRPr lang="en-US" sz="1800" b="0" kern="120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2178348190"/>
                  </a:ext>
                </a:extLst>
              </a:tr>
              <a:tr h="370840">
                <a:tc>
                  <a:txBody>
                    <a:bodyPr/>
                    <a:lstStyle/>
                    <a:p>
                      <a:endParaRPr lang="en-US"/>
                    </a:p>
                  </a:txBody>
                  <a:tcPr/>
                </a:tc>
                <a:tc>
                  <a:txBody>
                    <a:bodyPr/>
                    <a:lstStyle/>
                    <a:p>
                      <a:pPr algn="r"/>
                      <a:endParaRPr lang="en-US" sz="1800" b="0" kern="120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2391326734"/>
                  </a:ext>
                </a:extLst>
              </a:tr>
              <a:tr h="370840">
                <a:tc>
                  <a:txBody>
                    <a:bodyPr/>
                    <a:lstStyle/>
                    <a:p>
                      <a:endParaRPr lang="en-US"/>
                    </a:p>
                  </a:txBody>
                  <a:tcPr/>
                </a:tc>
                <a:tc>
                  <a:txBody>
                    <a:bodyPr/>
                    <a:lstStyle/>
                    <a:p>
                      <a:pPr algn="r"/>
                      <a:endParaRPr lang="en-US" sz="1800" b="0" kern="120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3365879927"/>
                  </a:ext>
                </a:extLst>
              </a:tr>
              <a:tr h="370840">
                <a:tc>
                  <a:txBody>
                    <a:bodyPr/>
                    <a:lstStyle/>
                    <a:p>
                      <a:endParaRPr lang="en-US"/>
                    </a:p>
                  </a:txBody>
                  <a:tcPr/>
                </a:tc>
                <a:tc>
                  <a:txBody>
                    <a:bodyPr/>
                    <a:lstStyle/>
                    <a:p>
                      <a:pPr algn="r"/>
                      <a:endParaRPr lang="en-US" sz="1800" b="0" kern="120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22716241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a:solidFill>
                          <a:srgbClr val="056839"/>
                        </a:solidFill>
                        <a:latin typeface="Bahnschrift" panose="020B0502040204020203" pitchFamily="34" charset="0"/>
                      </a:endParaRPr>
                    </a:p>
                  </a:txBody>
                  <a:tcPr/>
                </a:tc>
                <a:tc>
                  <a:txBody>
                    <a:bodyPr/>
                    <a:lstStyle/>
                    <a:p>
                      <a:pPr algn="r"/>
                      <a:endParaRPr lang="en-US" sz="1800" b="1" kern="1200" dirty="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3815158705"/>
                  </a:ext>
                </a:extLst>
              </a:tr>
            </a:tbl>
          </a:graphicData>
        </a:graphic>
      </p:graphicFrame>
    </p:spTree>
    <p:extLst>
      <p:ext uri="{BB962C8B-B14F-4D97-AF65-F5344CB8AC3E}">
        <p14:creationId xmlns:p14="http://schemas.microsoft.com/office/powerpoint/2010/main" val="146967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1BCDD3-928C-329E-5B33-42B06C66779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C888823-8C8F-3341-6256-9F562CAE82C9}"/>
              </a:ext>
            </a:extLst>
          </p:cNvPr>
          <p:cNvSpPr txBox="1"/>
          <p:nvPr/>
        </p:nvSpPr>
        <p:spPr>
          <a:xfrm>
            <a:off x="0" y="295563"/>
            <a:ext cx="12192000" cy="646331"/>
          </a:xfrm>
          <a:prstGeom prst="rect">
            <a:avLst/>
          </a:prstGeom>
          <a:noFill/>
        </p:spPr>
        <p:txBody>
          <a:bodyPr wrap="square" rtlCol="0">
            <a:spAutoFit/>
          </a:bodyPr>
          <a:lstStyle/>
          <a:p>
            <a:pPr algn="ctr"/>
            <a:r>
              <a:rPr lang="en-US" sz="3600" b="1">
                <a:solidFill>
                  <a:schemeClr val="bg1"/>
                </a:solidFill>
                <a:latin typeface="Bahnschrift" panose="020B0502040204020203" pitchFamily="34" charset="0"/>
              </a:rPr>
              <a:t>SCRRRA Services</a:t>
            </a:r>
          </a:p>
        </p:txBody>
      </p:sp>
      <p:sp>
        <p:nvSpPr>
          <p:cNvPr id="11" name="Flowchart: Off-page Connector 10">
            <a:extLst>
              <a:ext uri="{FF2B5EF4-FFF2-40B4-BE49-F238E27FC236}">
                <a16:creationId xmlns:a16="http://schemas.microsoft.com/office/drawing/2014/main" id="{0CE85E2E-5136-B4A3-D8E1-2405A581E3EE}"/>
              </a:ext>
            </a:extLst>
          </p:cNvPr>
          <p:cNvSpPr/>
          <p:nvPr/>
        </p:nvSpPr>
        <p:spPr>
          <a:xfrm>
            <a:off x="0" y="2"/>
            <a:ext cx="12192000" cy="1325564"/>
          </a:xfrm>
          <a:prstGeom prst="flowChartOffpageConnector">
            <a:avLst/>
          </a:prstGeom>
          <a:solidFill>
            <a:srgbClr val="0092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BA516173-D2A4-8D11-DE27-F743C55112A8}"/>
              </a:ext>
            </a:extLst>
          </p:cNvPr>
          <p:cNvSpPr txBox="1">
            <a:spLocks/>
          </p:cNvSpPr>
          <p:nvPr/>
        </p:nvSpPr>
        <p:spPr>
          <a:xfrm>
            <a:off x="0" y="288490"/>
            <a:ext cx="12192000" cy="1558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rPr>
              <a:t>SCRRRA Mitigation Plan</a:t>
            </a:r>
          </a:p>
        </p:txBody>
      </p:sp>
      <p:graphicFrame>
        <p:nvGraphicFramePr>
          <p:cNvPr id="2" name="Table 1">
            <a:extLst>
              <a:ext uri="{FF2B5EF4-FFF2-40B4-BE49-F238E27FC236}">
                <a16:creationId xmlns:a16="http://schemas.microsoft.com/office/drawing/2014/main" id="{562FCED7-EF73-60F5-3D76-2CE95DEF8F05}"/>
              </a:ext>
            </a:extLst>
          </p:cNvPr>
          <p:cNvGraphicFramePr>
            <a:graphicFrameLocks noGrp="1"/>
          </p:cNvGraphicFramePr>
          <p:nvPr>
            <p:extLst>
              <p:ext uri="{D42A27DB-BD31-4B8C-83A1-F6EECF244321}">
                <p14:modId xmlns:p14="http://schemas.microsoft.com/office/powerpoint/2010/main" val="662222659"/>
              </p:ext>
            </p:extLst>
          </p:nvPr>
        </p:nvGraphicFramePr>
        <p:xfrm>
          <a:off x="776748" y="1847467"/>
          <a:ext cx="10648336" cy="2225040"/>
        </p:xfrm>
        <a:graphic>
          <a:graphicData uri="http://schemas.openxmlformats.org/drawingml/2006/table">
            <a:tbl>
              <a:tblPr firstRow="1" bandRow="1">
                <a:tableStyleId>{68D230F3-CF80-4859-8CE7-A43EE81993B5}</a:tableStyleId>
              </a:tblPr>
              <a:tblGrid>
                <a:gridCol w="4546366">
                  <a:extLst>
                    <a:ext uri="{9D8B030D-6E8A-4147-A177-3AD203B41FA5}">
                      <a16:colId xmlns:a16="http://schemas.microsoft.com/office/drawing/2014/main" val="1950978455"/>
                    </a:ext>
                  </a:extLst>
                </a:gridCol>
                <a:gridCol w="6101970">
                  <a:extLst>
                    <a:ext uri="{9D8B030D-6E8A-4147-A177-3AD203B41FA5}">
                      <a16:colId xmlns:a16="http://schemas.microsoft.com/office/drawing/2014/main" val="688180830"/>
                    </a:ext>
                  </a:extLst>
                </a:gridCol>
              </a:tblGrid>
              <a:tr h="370840">
                <a:tc>
                  <a:txBody>
                    <a:bodyPr/>
                    <a:lstStyle/>
                    <a:p>
                      <a:pPr algn="l"/>
                      <a:r>
                        <a:rPr lang="en-US" sz="1800" b="1">
                          <a:solidFill>
                            <a:srgbClr val="056839"/>
                          </a:solidFill>
                          <a:latin typeface="Bahnschrift" panose="020B0502040204020203" pitchFamily="34" charset="0"/>
                        </a:rPr>
                        <a:t>SERVICE</a:t>
                      </a:r>
                      <a:endParaRPr lang="en-US"/>
                    </a:p>
                  </a:txBody>
                  <a:tcPr/>
                </a:tc>
                <a:tc>
                  <a:txBody>
                    <a:bodyPr/>
                    <a:lstStyle/>
                    <a:p>
                      <a:pPr algn="r"/>
                      <a:r>
                        <a:rPr lang="en-US" sz="1800" b="1" dirty="0">
                          <a:solidFill>
                            <a:srgbClr val="056839"/>
                          </a:solidFill>
                          <a:latin typeface="Bahnschrift" panose="020B0502040204020203" pitchFamily="34" charset="0"/>
                        </a:rPr>
                        <a:t>ESTIMATED ANNUAL SAVINGS (FY 2030)</a:t>
                      </a:r>
                      <a:endParaRPr lang="en-US" dirty="0"/>
                    </a:p>
                  </a:txBody>
                  <a:tcPr/>
                </a:tc>
                <a:extLst>
                  <a:ext uri="{0D108BD9-81ED-4DB2-BD59-A6C34878D82A}">
                    <a16:rowId xmlns:a16="http://schemas.microsoft.com/office/drawing/2014/main" val="2038684123"/>
                  </a:ext>
                </a:extLst>
              </a:tr>
              <a:tr h="370840">
                <a:tc>
                  <a:txBody>
                    <a:bodyPr/>
                    <a:lstStyle/>
                    <a:p>
                      <a:r>
                        <a:rPr lang="en-US" sz="1800" b="1">
                          <a:solidFill>
                            <a:srgbClr val="056839"/>
                          </a:solidFill>
                          <a:latin typeface="Bahnschrift" panose="020B0502040204020203" pitchFamily="34" charset="0"/>
                        </a:rPr>
                        <a:t>Food Waste Diversion</a:t>
                      </a:r>
                      <a:endParaRPr lang="en-US"/>
                    </a:p>
                  </a:txBody>
                  <a:tcPr/>
                </a:tc>
                <a:tc>
                  <a:txBody>
                    <a:bodyPr/>
                    <a:lstStyle/>
                    <a:p>
                      <a:pPr algn="r"/>
                      <a:r>
                        <a:rPr lang="en-US" sz="1800" b="0" kern="1200">
                          <a:solidFill>
                            <a:srgbClr val="056839"/>
                          </a:solidFill>
                          <a:latin typeface="Bahnschrift" panose="020B0502040204020203" pitchFamily="34" charset="0"/>
                          <a:ea typeface="+mn-ea"/>
                          <a:cs typeface="+mn-cs"/>
                        </a:rPr>
                        <a:t>$500,000</a:t>
                      </a:r>
                    </a:p>
                  </a:txBody>
                  <a:tcPr/>
                </a:tc>
                <a:extLst>
                  <a:ext uri="{0D108BD9-81ED-4DB2-BD59-A6C34878D82A}">
                    <a16:rowId xmlns:a16="http://schemas.microsoft.com/office/drawing/2014/main" val="2178348190"/>
                  </a:ext>
                </a:extLst>
              </a:tr>
              <a:tr h="370840">
                <a:tc>
                  <a:txBody>
                    <a:bodyPr/>
                    <a:lstStyle/>
                    <a:p>
                      <a:endParaRPr lang="en-US"/>
                    </a:p>
                  </a:txBody>
                  <a:tcPr/>
                </a:tc>
                <a:tc>
                  <a:txBody>
                    <a:bodyPr/>
                    <a:lstStyle/>
                    <a:p>
                      <a:pPr algn="r"/>
                      <a:endParaRPr lang="en-US" sz="1800" b="0" kern="120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2391326734"/>
                  </a:ext>
                </a:extLst>
              </a:tr>
              <a:tr h="370840">
                <a:tc>
                  <a:txBody>
                    <a:bodyPr/>
                    <a:lstStyle/>
                    <a:p>
                      <a:endParaRPr lang="en-US"/>
                    </a:p>
                  </a:txBody>
                  <a:tcPr/>
                </a:tc>
                <a:tc>
                  <a:txBody>
                    <a:bodyPr/>
                    <a:lstStyle/>
                    <a:p>
                      <a:pPr algn="r"/>
                      <a:endParaRPr lang="en-US" sz="1800" b="0" kern="120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3365879927"/>
                  </a:ext>
                </a:extLst>
              </a:tr>
              <a:tr h="370840">
                <a:tc>
                  <a:txBody>
                    <a:bodyPr/>
                    <a:lstStyle/>
                    <a:p>
                      <a:endParaRPr lang="en-US"/>
                    </a:p>
                  </a:txBody>
                  <a:tcPr/>
                </a:tc>
                <a:tc>
                  <a:txBody>
                    <a:bodyPr/>
                    <a:lstStyle/>
                    <a:p>
                      <a:pPr algn="r"/>
                      <a:endParaRPr lang="en-US" sz="1800" b="0" kern="120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22716241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a:solidFill>
                          <a:srgbClr val="056839"/>
                        </a:solidFill>
                        <a:latin typeface="Bahnschrift" panose="020B0502040204020203" pitchFamily="34" charset="0"/>
                      </a:endParaRPr>
                    </a:p>
                  </a:txBody>
                  <a:tcPr/>
                </a:tc>
                <a:tc>
                  <a:txBody>
                    <a:bodyPr/>
                    <a:lstStyle/>
                    <a:p>
                      <a:pPr algn="r"/>
                      <a:endParaRPr lang="en-US" sz="1800" b="1" kern="1200" dirty="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3815158705"/>
                  </a:ext>
                </a:extLst>
              </a:tr>
            </a:tbl>
          </a:graphicData>
        </a:graphic>
      </p:graphicFrame>
    </p:spTree>
    <p:extLst>
      <p:ext uri="{BB962C8B-B14F-4D97-AF65-F5344CB8AC3E}">
        <p14:creationId xmlns:p14="http://schemas.microsoft.com/office/powerpoint/2010/main" val="228978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B502BB-8B64-D7D3-69AA-9D89253BB82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C50AADA-4596-502D-2D6C-2BFD283A9A96}"/>
              </a:ext>
            </a:extLst>
          </p:cNvPr>
          <p:cNvSpPr txBox="1"/>
          <p:nvPr/>
        </p:nvSpPr>
        <p:spPr>
          <a:xfrm>
            <a:off x="0" y="295563"/>
            <a:ext cx="12192000" cy="646331"/>
          </a:xfrm>
          <a:prstGeom prst="rect">
            <a:avLst/>
          </a:prstGeom>
          <a:noFill/>
        </p:spPr>
        <p:txBody>
          <a:bodyPr wrap="square" rtlCol="0">
            <a:spAutoFit/>
          </a:bodyPr>
          <a:lstStyle/>
          <a:p>
            <a:pPr algn="ctr"/>
            <a:r>
              <a:rPr lang="en-US" sz="3600" b="1">
                <a:solidFill>
                  <a:schemeClr val="bg1"/>
                </a:solidFill>
                <a:latin typeface="Bahnschrift" panose="020B0502040204020203" pitchFamily="34" charset="0"/>
              </a:rPr>
              <a:t>SCRRRA Services</a:t>
            </a:r>
          </a:p>
        </p:txBody>
      </p:sp>
      <p:sp>
        <p:nvSpPr>
          <p:cNvPr id="11" name="Flowchart: Off-page Connector 10">
            <a:extLst>
              <a:ext uri="{FF2B5EF4-FFF2-40B4-BE49-F238E27FC236}">
                <a16:creationId xmlns:a16="http://schemas.microsoft.com/office/drawing/2014/main" id="{6C4294C8-5378-E344-1CD4-95249E058511}"/>
              </a:ext>
            </a:extLst>
          </p:cNvPr>
          <p:cNvSpPr/>
          <p:nvPr/>
        </p:nvSpPr>
        <p:spPr>
          <a:xfrm>
            <a:off x="0" y="2"/>
            <a:ext cx="12192000" cy="1325564"/>
          </a:xfrm>
          <a:prstGeom prst="flowChartOffpageConnector">
            <a:avLst/>
          </a:prstGeom>
          <a:solidFill>
            <a:srgbClr val="0092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826E6827-2C00-D865-9277-D1B3D7253F6A}"/>
              </a:ext>
            </a:extLst>
          </p:cNvPr>
          <p:cNvSpPr txBox="1">
            <a:spLocks/>
          </p:cNvSpPr>
          <p:nvPr/>
        </p:nvSpPr>
        <p:spPr>
          <a:xfrm>
            <a:off x="0" y="288490"/>
            <a:ext cx="12192000" cy="1558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rPr>
              <a:t>SCRRRA Mitigation Plan</a:t>
            </a:r>
          </a:p>
        </p:txBody>
      </p:sp>
      <p:graphicFrame>
        <p:nvGraphicFramePr>
          <p:cNvPr id="2" name="Table 1">
            <a:extLst>
              <a:ext uri="{FF2B5EF4-FFF2-40B4-BE49-F238E27FC236}">
                <a16:creationId xmlns:a16="http://schemas.microsoft.com/office/drawing/2014/main" id="{C6715CE2-2F2A-6AFF-F283-25BF9E771D20}"/>
              </a:ext>
            </a:extLst>
          </p:cNvPr>
          <p:cNvGraphicFramePr>
            <a:graphicFrameLocks noGrp="1"/>
          </p:cNvGraphicFramePr>
          <p:nvPr>
            <p:extLst>
              <p:ext uri="{D42A27DB-BD31-4B8C-83A1-F6EECF244321}">
                <p14:modId xmlns:p14="http://schemas.microsoft.com/office/powerpoint/2010/main" val="2732933317"/>
              </p:ext>
            </p:extLst>
          </p:nvPr>
        </p:nvGraphicFramePr>
        <p:xfrm>
          <a:off x="776748" y="1847467"/>
          <a:ext cx="10648336" cy="2225040"/>
        </p:xfrm>
        <a:graphic>
          <a:graphicData uri="http://schemas.openxmlformats.org/drawingml/2006/table">
            <a:tbl>
              <a:tblPr firstRow="1" bandRow="1">
                <a:tableStyleId>{68D230F3-CF80-4859-8CE7-A43EE81993B5}</a:tableStyleId>
              </a:tblPr>
              <a:tblGrid>
                <a:gridCol w="4546366">
                  <a:extLst>
                    <a:ext uri="{9D8B030D-6E8A-4147-A177-3AD203B41FA5}">
                      <a16:colId xmlns:a16="http://schemas.microsoft.com/office/drawing/2014/main" val="1950978455"/>
                    </a:ext>
                  </a:extLst>
                </a:gridCol>
                <a:gridCol w="6101970">
                  <a:extLst>
                    <a:ext uri="{9D8B030D-6E8A-4147-A177-3AD203B41FA5}">
                      <a16:colId xmlns:a16="http://schemas.microsoft.com/office/drawing/2014/main" val="688180830"/>
                    </a:ext>
                  </a:extLst>
                </a:gridCol>
              </a:tblGrid>
              <a:tr h="370840">
                <a:tc>
                  <a:txBody>
                    <a:bodyPr/>
                    <a:lstStyle/>
                    <a:p>
                      <a:pPr algn="l"/>
                      <a:r>
                        <a:rPr lang="en-US" sz="1800" b="1">
                          <a:solidFill>
                            <a:srgbClr val="056839"/>
                          </a:solidFill>
                          <a:latin typeface="Bahnschrift" panose="020B0502040204020203" pitchFamily="34" charset="0"/>
                        </a:rPr>
                        <a:t>SERVICE</a:t>
                      </a:r>
                      <a:endParaRPr lang="en-US"/>
                    </a:p>
                  </a:txBody>
                  <a:tcPr/>
                </a:tc>
                <a:tc>
                  <a:txBody>
                    <a:bodyPr/>
                    <a:lstStyle/>
                    <a:p>
                      <a:pPr algn="r"/>
                      <a:r>
                        <a:rPr lang="en-US" sz="1800" b="1" dirty="0">
                          <a:solidFill>
                            <a:srgbClr val="056839"/>
                          </a:solidFill>
                          <a:latin typeface="Bahnschrift" panose="020B0502040204020203" pitchFamily="34" charset="0"/>
                        </a:rPr>
                        <a:t>ESTIMATED ANNUAL SAVINGS (FY 2030)</a:t>
                      </a:r>
                      <a:endParaRPr lang="en-US" dirty="0"/>
                    </a:p>
                  </a:txBody>
                  <a:tcPr/>
                </a:tc>
                <a:extLst>
                  <a:ext uri="{0D108BD9-81ED-4DB2-BD59-A6C34878D82A}">
                    <a16:rowId xmlns:a16="http://schemas.microsoft.com/office/drawing/2014/main" val="2038684123"/>
                  </a:ext>
                </a:extLst>
              </a:tr>
              <a:tr h="370840">
                <a:tc>
                  <a:txBody>
                    <a:bodyPr/>
                    <a:lstStyle/>
                    <a:p>
                      <a:r>
                        <a:rPr lang="en-US" sz="1800" b="1">
                          <a:solidFill>
                            <a:srgbClr val="056839"/>
                          </a:solidFill>
                          <a:latin typeface="Bahnschrift" panose="020B0502040204020203" pitchFamily="34" charset="0"/>
                        </a:rPr>
                        <a:t>Food Waste Diversion</a:t>
                      </a:r>
                      <a:endParaRPr lang="en-US"/>
                    </a:p>
                  </a:txBody>
                  <a:tcPr/>
                </a:tc>
                <a:tc>
                  <a:txBody>
                    <a:bodyPr/>
                    <a:lstStyle/>
                    <a:p>
                      <a:pPr algn="r"/>
                      <a:r>
                        <a:rPr lang="en-US" sz="1800" b="0" kern="1200">
                          <a:solidFill>
                            <a:srgbClr val="056839"/>
                          </a:solidFill>
                          <a:latin typeface="Bahnschrift" panose="020B0502040204020203" pitchFamily="34" charset="0"/>
                          <a:ea typeface="+mn-ea"/>
                          <a:cs typeface="+mn-cs"/>
                        </a:rPr>
                        <a:t>$500,000</a:t>
                      </a:r>
                    </a:p>
                  </a:txBody>
                  <a:tcPr/>
                </a:tc>
                <a:extLst>
                  <a:ext uri="{0D108BD9-81ED-4DB2-BD59-A6C34878D82A}">
                    <a16:rowId xmlns:a16="http://schemas.microsoft.com/office/drawing/2014/main" val="2178348190"/>
                  </a:ext>
                </a:extLst>
              </a:tr>
              <a:tr h="370840">
                <a:tc>
                  <a:txBody>
                    <a:bodyPr/>
                    <a:lstStyle/>
                    <a:p>
                      <a:r>
                        <a:rPr lang="en-US" sz="1800" b="1">
                          <a:solidFill>
                            <a:srgbClr val="056839"/>
                          </a:solidFill>
                          <a:latin typeface="Bahnschrift" panose="020B0502040204020203" pitchFamily="34" charset="0"/>
                        </a:rPr>
                        <a:t>Municipal Recycling Cleanup</a:t>
                      </a:r>
                      <a:endParaRPr lang="en-US"/>
                    </a:p>
                  </a:txBody>
                  <a:tcPr/>
                </a:tc>
                <a:tc>
                  <a:txBody>
                    <a:bodyPr/>
                    <a:lstStyle/>
                    <a:p>
                      <a:pPr algn="r"/>
                      <a:r>
                        <a:rPr lang="en-US" sz="1800" b="0" kern="1200">
                          <a:solidFill>
                            <a:srgbClr val="056839"/>
                          </a:solidFill>
                          <a:latin typeface="Bahnschrift" panose="020B0502040204020203" pitchFamily="34" charset="0"/>
                          <a:ea typeface="+mn-ea"/>
                          <a:cs typeface="+mn-cs"/>
                        </a:rPr>
                        <a:t>100,000</a:t>
                      </a:r>
                    </a:p>
                  </a:txBody>
                  <a:tcPr/>
                </a:tc>
                <a:extLst>
                  <a:ext uri="{0D108BD9-81ED-4DB2-BD59-A6C34878D82A}">
                    <a16:rowId xmlns:a16="http://schemas.microsoft.com/office/drawing/2014/main" val="2391326734"/>
                  </a:ext>
                </a:extLst>
              </a:tr>
              <a:tr h="370840">
                <a:tc>
                  <a:txBody>
                    <a:bodyPr/>
                    <a:lstStyle/>
                    <a:p>
                      <a:endParaRPr lang="en-US"/>
                    </a:p>
                  </a:txBody>
                  <a:tcPr/>
                </a:tc>
                <a:tc>
                  <a:txBody>
                    <a:bodyPr/>
                    <a:lstStyle/>
                    <a:p>
                      <a:pPr algn="r"/>
                      <a:endParaRPr lang="en-US" sz="1800" b="0" kern="120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3365879927"/>
                  </a:ext>
                </a:extLst>
              </a:tr>
              <a:tr h="370840">
                <a:tc>
                  <a:txBody>
                    <a:bodyPr/>
                    <a:lstStyle/>
                    <a:p>
                      <a:endParaRPr lang="en-US"/>
                    </a:p>
                  </a:txBody>
                  <a:tcPr/>
                </a:tc>
                <a:tc>
                  <a:txBody>
                    <a:bodyPr/>
                    <a:lstStyle/>
                    <a:p>
                      <a:pPr algn="r"/>
                      <a:endParaRPr lang="en-US" sz="1800" b="0" kern="120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22716241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a:solidFill>
                          <a:srgbClr val="056839"/>
                        </a:solidFill>
                        <a:latin typeface="Bahnschrift" panose="020B0502040204020203" pitchFamily="34" charset="0"/>
                      </a:endParaRPr>
                    </a:p>
                  </a:txBody>
                  <a:tcPr/>
                </a:tc>
                <a:tc>
                  <a:txBody>
                    <a:bodyPr/>
                    <a:lstStyle/>
                    <a:p>
                      <a:pPr algn="r"/>
                      <a:endParaRPr lang="en-US" sz="1800" b="1" kern="1200" dirty="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3815158705"/>
                  </a:ext>
                </a:extLst>
              </a:tr>
            </a:tbl>
          </a:graphicData>
        </a:graphic>
      </p:graphicFrame>
    </p:spTree>
    <p:extLst>
      <p:ext uri="{BB962C8B-B14F-4D97-AF65-F5344CB8AC3E}">
        <p14:creationId xmlns:p14="http://schemas.microsoft.com/office/powerpoint/2010/main" val="208361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467BB0-B4F5-FE6A-9D6D-E7F4761C980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E1AE9BB-C111-C3A9-8161-D0014C123179}"/>
              </a:ext>
            </a:extLst>
          </p:cNvPr>
          <p:cNvSpPr txBox="1"/>
          <p:nvPr/>
        </p:nvSpPr>
        <p:spPr>
          <a:xfrm>
            <a:off x="0" y="295563"/>
            <a:ext cx="12192000" cy="646331"/>
          </a:xfrm>
          <a:prstGeom prst="rect">
            <a:avLst/>
          </a:prstGeom>
          <a:noFill/>
        </p:spPr>
        <p:txBody>
          <a:bodyPr wrap="square" rtlCol="0">
            <a:spAutoFit/>
          </a:bodyPr>
          <a:lstStyle/>
          <a:p>
            <a:pPr algn="ctr"/>
            <a:r>
              <a:rPr lang="en-US" sz="3600" b="1">
                <a:solidFill>
                  <a:schemeClr val="bg1"/>
                </a:solidFill>
                <a:latin typeface="Bahnschrift" panose="020B0502040204020203" pitchFamily="34" charset="0"/>
              </a:rPr>
              <a:t>SCRRRA Services</a:t>
            </a:r>
          </a:p>
        </p:txBody>
      </p:sp>
      <p:sp>
        <p:nvSpPr>
          <p:cNvPr id="11" name="Flowchart: Off-page Connector 10">
            <a:extLst>
              <a:ext uri="{FF2B5EF4-FFF2-40B4-BE49-F238E27FC236}">
                <a16:creationId xmlns:a16="http://schemas.microsoft.com/office/drawing/2014/main" id="{13336155-0AF3-7403-3AB1-6A1FF8144A4D}"/>
              </a:ext>
            </a:extLst>
          </p:cNvPr>
          <p:cNvSpPr/>
          <p:nvPr/>
        </p:nvSpPr>
        <p:spPr>
          <a:xfrm>
            <a:off x="0" y="2"/>
            <a:ext cx="12192000" cy="1325564"/>
          </a:xfrm>
          <a:prstGeom prst="flowChartOffpageConnector">
            <a:avLst/>
          </a:prstGeom>
          <a:solidFill>
            <a:srgbClr val="0092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E6A74001-83C1-D0C9-1C4B-7109DC21C69C}"/>
              </a:ext>
            </a:extLst>
          </p:cNvPr>
          <p:cNvSpPr txBox="1">
            <a:spLocks/>
          </p:cNvSpPr>
          <p:nvPr/>
        </p:nvSpPr>
        <p:spPr>
          <a:xfrm>
            <a:off x="0" y="288490"/>
            <a:ext cx="12192000" cy="1558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rPr>
              <a:t>SCRRRA Mitigation Plan</a:t>
            </a:r>
          </a:p>
        </p:txBody>
      </p:sp>
      <p:graphicFrame>
        <p:nvGraphicFramePr>
          <p:cNvPr id="2" name="Table 1">
            <a:extLst>
              <a:ext uri="{FF2B5EF4-FFF2-40B4-BE49-F238E27FC236}">
                <a16:creationId xmlns:a16="http://schemas.microsoft.com/office/drawing/2014/main" id="{FE3F3348-7D4B-7B77-DBB1-2448F30CFB75}"/>
              </a:ext>
            </a:extLst>
          </p:cNvPr>
          <p:cNvGraphicFramePr>
            <a:graphicFrameLocks noGrp="1"/>
          </p:cNvGraphicFramePr>
          <p:nvPr>
            <p:extLst>
              <p:ext uri="{D42A27DB-BD31-4B8C-83A1-F6EECF244321}">
                <p14:modId xmlns:p14="http://schemas.microsoft.com/office/powerpoint/2010/main" val="197311341"/>
              </p:ext>
            </p:extLst>
          </p:nvPr>
        </p:nvGraphicFramePr>
        <p:xfrm>
          <a:off x="776748" y="1847467"/>
          <a:ext cx="10648336" cy="2225040"/>
        </p:xfrm>
        <a:graphic>
          <a:graphicData uri="http://schemas.openxmlformats.org/drawingml/2006/table">
            <a:tbl>
              <a:tblPr firstRow="1" bandRow="1">
                <a:tableStyleId>{68D230F3-CF80-4859-8CE7-A43EE81993B5}</a:tableStyleId>
              </a:tblPr>
              <a:tblGrid>
                <a:gridCol w="4546366">
                  <a:extLst>
                    <a:ext uri="{9D8B030D-6E8A-4147-A177-3AD203B41FA5}">
                      <a16:colId xmlns:a16="http://schemas.microsoft.com/office/drawing/2014/main" val="1950978455"/>
                    </a:ext>
                  </a:extLst>
                </a:gridCol>
                <a:gridCol w="6101970">
                  <a:extLst>
                    <a:ext uri="{9D8B030D-6E8A-4147-A177-3AD203B41FA5}">
                      <a16:colId xmlns:a16="http://schemas.microsoft.com/office/drawing/2014/main" val="688180830"/>
                    </a:ext>
                  </a:extLst>
                </a:gridCol>
              </a:tblGrid>
              <a:tr h="370840">
                <a:tc>
                  <a:txBody>
                    <a:bodyPr/>
                    <a:lstStyle/>
                    <a:p>
                      <a:pPr algn="l"/>
                      <a:r>
                        <a:rPr lang="en-US" sz="1800" b="1">
                          <a:solidFill>
                            <a:srgbClr val="056839"/>
                          </a:solidFill>
                          <a:latin typeface="Bahnschrift" panose="020B0502040204020203" pitchFamily="34" charset="0"/>
                        </a:rPr>
                        <a:t>SERVICE</a:t>
                      </a:r>
                      <a:endParaRPr lang="en-US"/>
                    </a:p>
                  </a:txBody>
                  <a:tcPr/>
                </a:tc>
                <a:tc>
                  <a:txBody>
                    <a:bodyPr/>
                    <a:lstStyle/>
                    <a:p>
                      <a:pPr algn="r"/>
                      <a:r>
                        <a:rPr lang="en-US" sz="1800" b="1" dirty="0">
                          <a:solidFill>
                            <a:srgbClr val="056839"/>
                          </a:solidFill>
                          <a:latin typeface="Bahnschrift" panose="020B0502040204020203" pitchFamily="34" charset="0"/>
                        </a:rPr>
                        <a:t>ESTIMATED ANNUAL SAVINGS (FY 2030)</a:t>
                      </a:r>
                      <a:endParaRPr lang="en-US" dirty="0"/>
                    </a:p>
                  </a:txBody>
                  <a:tcPr/>
                </a:tc>
                <a:extLst>
                  <a:ext uri="{0D108BD9-81ED-4DB2-BD59-A6C34878D82A}">
                    <a16:rowId xmlns:a16="http://schemas.microsoft.com/office/drawing/2014/main" val="2038684123"/>
                  </a:ext>
                </a:extLst>
              </a:tr>
              <a:tr h="370840">
                <a:tc>
                  <a:txBody>
                    <a:bodyPr/>
                    <a:lstStyle/>
                    <a:p>
                      <a:r>
                        <a:rPr lang="en-US" sz="1800" b="1">
                          <a:solidFill>
                            <a:srgbClr val="056839"/>
                          </a:solidFill>
                          <a:latin typeface="Bahnschrift" panose="020B0502040204020203" pitchFamily="34" charset="0"/>
                        </a:rPr>
                        <a:t>Food Waste Diversion</a:t>
                      </a:r>
                      <a:endParaRPr lang="en-US"/>
                    </a:p>
                  </a:txBody>
                  <a:tcPr/>
                </a:tc>
                <a:tc>
                  <a:txBody>
                    <a:bodyPr/>
                    <a:lstStyle/>
                    <a:p>
                      <a:pPr algn="r"/>
                      <a:r>
                        <a:rPr lang="en-US" sz="1800" b="0" kern="1200">
                          <a:solidFill>
                            <a:srgbClr val="056839"/>
                          </a:solidFill>
                          <a:latin typeface="Bahnschrift" panose="020B0502040204020203" pitchFamily="34" charset="0"/>
                          <a:ea typeface="+mn-ea"/>
                          <a:cs typeface="+mn-cs"/>
                        </a:rPr>
                        <a:t>$500,000</a:t>
                      </a:r>
                    </a:p>
                  </a:txBody>
                  <a:tcPr/>
                </a:tc>
                <a:extLst>
                  <a:ext uri="{0D108BD9-81ED-4DB2-BD59-A6C34878D82A}">
                    <a16:rowId xmlns:a16="http://schemas.microsoft.com/office/drawing/2014/main" val="2178348190"/>
                  </a:ext>
                </a:extLst>
              </a:tr>
              <a:tr h="370840">
                <a:tc>
                  <a:txBody>
                    <a:bodyPr/>
                    <a:lstStyle/>
                    <a:p>
                      <a:r>
                        <a:rPr lang="en-US" sz="1800" b="1">
                          <a:solidFill>
                            <a:srgbClr val="056839"/>
                          </a:solidFill>
                          <a:latin typeface="Bahnschrift" panose="020B0502040204020203" pitchFamily="34" charset="0"/>
                        </a:rPr>
                        <a:t>Municipal Recycling Cleanup</a:t>
                      </a:r>
                      <a:endParaRPr lang="en-US"/>
                    </a:p>
                  </a:txBody>
                  <a:tcPr/>
                </a:tc>
                <a:tc>
                  <a:txBody>
                    <a:bodyPr/>
                    <a:lstStyle/>
                    <a:p>
                      <a:pPr algn="r"/>
                      <a:r>
                        <a:rPr lang="en-US" sz="1800" b="0" kern="1200">
                          <a:solidFill>
                            <a:srgbClr val="056839"/>
                          </a:solidFill>
                          <a:latin typeface="Bahnschrift" panose="020B0502040204020203" pitchFamily="34" charset="0"/>
                          <a:ea typeface="+mn-ea"/>
                          <a:cs typeface="+mn-cs"/>
                        </a:rPr>
                        <a:t>100,000</a:t>
                      </a:r>
                    </a:p>
                  </a:txBody>
                  <a:tcPr/>
                </a:tc>
                <a:extLst>
                  <a:ext uri="{0D108BD9-81ED-4DB2-BD59-A6C34878D82A}">
                    <a16:rowId xmlns:a16="http://schemas.microsoft.com/office/drawing/2014/main" val="2391326734"/>
                  </a:ext>
                </a:extLst>
              </a:tr>
              <a:tr h="370840">
                <a:tc>
                  <a:txBody>
                    <a:bodyPr/>
                    <a:lstStyle/>
                    <a:p>
                      <a:r>
                        <a:rPr lang="en-US" sz="1800" b="1">
                          <a:solidFill>
                            <a:srgbClr val="056839"/>
                          </a:solidFill>
                          <a:latin typeface="Bahnschrift" panose="020B0502040204020203" pitchFamily="34" charset="0"/>
                        </a:rPr>
                        <a:t>Glass Diversion</a:t>
                      </a:r>
                      <a:endParaRPr lang="en-US"/>
                    </a:p>
                  </a:txBody>
                  <a:tcPr/>
                </a:tc>
                <a:tc>
                  <a:txBody>
                    <a:bodyPr/>
                    <a:lstStyle/>
                    <a:p>
                      <a:pPr algn="r"/>
                      <a:r>
                        <a:rPr lang="en-US" sz="1800" b="0" kern="1200">
                          <a:solidFill>
                            <a:srgbClr val="056839"/>
                          </a:solidFill>
                          <a:latin typeface="Bahnschrift" panose="020B0502040204020203" pitchFamily="34" charset="0"/>
                          <a:ea typeface="+mn-ea"/>
                          <a:cs typeface="+mn-cs"/>
                        </a:rPr>
                        <a:t>80,000</a:t>
                      </a:r>
                    </a:p>
                  </a:txBody>
                  <a:tcPr/>
                </a:tc>
                <a:extLst>
                  <a:ext uri="{0D108BD9-81ED-4DB2-BD59-A6C34878D82A}">
                    <a16:rowId xmlns:a16="http://schemas.microsoft.com/office/drawing/2014/main" val="3365879927"/>
                  </a:ext>
                </a:extLst>
              </a:tr>
              <a:tr h="370840">
                <a:tc>
                  <a:txBody>
                    <a:bodyPr/>
                    <a:lstStyle/>
                    <a:p>
                      <a:endParaRPr lang="en-US"/>
                    </a:p>
                  </a:txBody>
                  <a:tcPr/>
                </a:tc>
                <a:tc>
                  <a:txBody>
                    <a:bodyPr/>
                    <a:lstStyle/>
                    <a:p>
                      <a:pPr algn="r"/>
                      <a:endParaRPr lang="en-US" sz="1800" b="0" kern="120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22716241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a:solidFill>
                          <a:srgbClr val="056839"/>
                        </a:solidFill>
                        <a:latin typeface="Bahnschrift" panose="020B0502040204020203" pitchFamily="34" charset="0"/>
                      </a:endParaRPr>
                    </a:p>
                  </a:txBody>
                  <a:tcPr/>
                </a:tc>
                <a:tc>
                  <a:txBody>
                    <a:bodyPr/>
                    <a:lstStyle/>
                    <a:p>
                      <a:pPr algn="r"/>
                      <a:endParaRPr lang="en-US" sz="1800" b="1" kern="1200" dirty="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3815158705"/>
                  </a:ext>
                </a:extLst>
              </a:tr>
            </a:tbl>
          </a:graphicData>
        </a:graphic>
      </p:graphicFrame>
    </p:spTree>
    <p:extLst>
      <p:ext uri="{BB962C8B-B14F-4D97-AF65-F5344CB8AC3E}">
        <p14:creationId xmlns:p14="http://schemas.microsoft.com/office/powerpoint/2010/main" val="69230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15905D-8E5D-DC70-61C5-11B9EA7937F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33BCD4E-AE0B-702F-5265-EFA9E4A02745}"/>
              </a:ext>
            </a:extLst>
          </p:cNvPr>
          <p:cNvSpPr txBox="1"/>
          <p:nvPr/>
        </p:nvSpPr>
        <p:spPr>
          <a:xfrm>
            <a:off x="0" y="295563"/>
            <a:ext cx="12192000" cy="646331"/>
          </a:xfrm>
          <a:prstGeom prst="rect">
            <a:avLst/>
          </a:prstGeom>
          <a:noFill/>
        </p:spPr>
        <p:txBody>
          <a:bodyPr wrap="square" rtlCol="0">
            <a:spAutoFit/>
          </a:bodyPr>
          <a:lstStyle/>
          <a:p>
            <a:pPr algn="ctr"/>
            <a:r>
              <a:rPr lang="en-US" sz="3600" b="1">
                <a:solidFill>
                  <a:schemeClr val="bg1"/>
                </a:solidFill>
                <a:latin typeface="Bahnschrift" panose="020B0502040204020203" pitchFamily="34" charset="0"/>
              </a:rPr>
              <a:t>SCRRRA Services</a:t>
            </a:r>
          </a:p>
        </p:txBody>
      </p:sp>
      <p:sp>
        <p:nvSpPr>
          <p:cNvPr id="11" name="Flowchart: Off-page Connector 10">
            <a:extLst>
              <a:ext uri="{FF2B5EF4-FFF2-40B4-BE49-F238E27FC236}">
                <a16:creationId xmlns:a16="http://schemas.microsoft.com/office/drawing/2014/main" id="{9D27B309-D29E-D7C1-369C-FF3D68841BE1}"/>
              </a:ext>
            </a:extLst>
          </p:cNvPr>
          <p:cNvSpPr/>
          <p:nvPr/>
        </p:nvSpPr>
        <p:spPr>
          <a:xfrm>
            <a:off x="0" y="2"/>
            <a:ext cx="12192000" cy="1325564"/>
          </a:xfrm>
          <a:prstGeom prst="flowChartOffpageConnector">
            <a:avLst/>
          </a:prstGeom>
          <a:solidFill>
            <a:srgbClr val="0092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CA4091B7-054E-A93E-FE62-D8A1C16CDE70}"/>
              </a:ext>
            </a:extLst>
          </p:cNvPr>
          <p:cNvSpPr txBox="1">
            <a:spLocks/>
          </p:cNvSpPr>
          <p:nvPr/>
        </p:nvSpPr>
        <p:spPr>
          <a:xfrm>
            <a:off x="0" y="288490"/>
            <a:ext cx="12192000" cy="1558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rPr>
              <a:t>SCRRRA Mitigation Plan</a:t>
            </a:r>
          </a:p>
        </p:txBody>
      </p:sp>
      <p:graphicFrame>
        <p:nvGraphicFramePr>
          <p:cNvPr id="2" name="Table 1">
            <a:extLst>
              <a:ext uri="{FF2B5EF4-FFF2-40B4-BE49-F238E27FC236}">
                <a16:creationId xmlns:a16="http://schemas.microsoft.com/office/drawing/2014/main" id="{C8DC3B8C-D2FF-4403-0199-2683CACCB3E6}"/>
              </a:ext>
            </a:extLst>
          </p:cNvPr>
          <p:cNvGraphicFramePr>
            <a:graphicFrameLocks noGrp="1"/>
          </p:cNvGraphicFramePr>
          <p:nvPr>
            <p:extLst>
              <p:ext uri="{D42A27DB-BD31-4B8C-83A1-F6EECF244321}">
                <p14:modId xmlns:p14="http://schemas.microsoft.com/office/powerpoint/2010/main" val="468058174"/>
              </p:ext>
            </p:extLst>
          </p:nvPr>
        </p:nvGraphicFramePr>
        <p:xfrm>
          <a:off x="776748" y="1847467"/>
          <a:ext cx="10648336" cy="2225040"/>
        </p:xfrm>
        <a:graphic>
          <a:graphicData uri="http://schemas.openxmlformats.org/drawingml/2006/table">
            <a:tbl>
              <a:tblPr firstRow="1" bandRow="1">
                <a:tableStyleId>{68D230F3-CF80-4859-8CE7-A43EE81993B5}</a:tableStyleId>
              </a:tblPr>
              <a:tblGrid>
                <a:gridCol w="4546366">
                  <a:extLst>
                    <a:ext uri="{9D8B030D-6E8A-4147-A177-3AD203B41FA5}">
                      <a16:colId xmlns:a16="http://schemas.microsoft.com/office/drawing/2014/main" val="1950978455"/>
                    </a:ext>
                  </a:extLst>
                </a:gridCol>
                <a:gridCol w="6101970">
                  <a:extLst>
                    <a:ext uri="{9D8B030D-6E8A-4147-A177-3AD203B41FA5}">
                      <a16:colId xmlns:a16="http://schemas.microsoft.com/office/drawing/2014/main" val="688180830"/>
                    </a:ext>
                  </a:extLst>
                </a:gridCol>
              </a:tblGrid>
              <a:tr h="370840">
                <a:tc>
                  <a:txBody>
                    <a:bodyPr/>
                    <a:lstStyle/>
                    <a:p>
                      <a:pPr algn="l"/>
                      <a:r>
                        <a:rPr lang="en-US" sz="1800" b="1">
                          <a:solidFill>
                            <a:srgbClr val="056839"/>
                          </a:solidFill>
                          <a:latin typeface="Bahnschrift" panose="020B0502040204020203" pitchFamily="34" charset="0"/>
                        </a:rPr>
                        <a:t>SERVICE</a:t>
                      </a:r>
                      <a:endParaRPr lang="en-US"/>
                    </a:p>
                  </a:txBody>
                  <a:tcPr/>
                </a:tc>
                <a:tc>
                  <a:txBody>
                    <a:bodyPr/>
                    <a:lstStyle/>
                    <a:p>
                      <a:pPr algn="r"/>
                      <a:r>
                        <a:rPr lang="en-US" sz="1800" b="1" dirty="0">
                          <a:solidFill>
                            <a:srgbClr val="056839"/>
                          </a:solidFill>
                          <a:latin typeface="Bahnschrift" panose="020B0502040204020203" pitchFamily="34" charset="0"/>
                        </a:rPr>
                        <a:t>ESTIMATED ANNUAL SAVINGS (FY 2030)</a:t>
                      </a:r>
                      <a:endParaRPr lang="en-US" dirty="0"/>
                    </a:p>
                  </a:txBody>
                  <a:tcPr/>
                </a:tc>
                <a:extLst>
                  <a:ext uri="{0D108BD9-81ED-4DB2-BD59-A6C34878D82A}">
                    <a16:rowId xmlns:a16="http://schemas.microsoft.com/office/drawing/2014/main" val="2038684123"/>
                  </a:ext>
                </a:extLst>
              </a:tr>
              <a:tr h="370840">
                <a:tc>
                  <a:txBody>
                    <a:bodyPr/>
                    <a:lstStyle/>
                    <a:p>
                      <a:r>
                        <a:rPr lang="en-US" sz="1800" b="1">
                          <a:solidFill>
                            <a:srgbClr val="056839"/>
                          </a:solidFill>
                          <a:latin typeface="Bahnschrift" panose="020B0502040204020203" pitchFamily="34" charset="0"/>
                        </a:rPr>
                        <a:t>Food Waste Diversion</a:t>
                      </a:r>
                      <a:endParaRPr lang="en-US"/>
                    </a:p>
                  </a:txBody>
                  <a:tcPr/>
                </a:tc>
                <a:tc>
                  <a:txBody>
                    <a:bodyPr/>
                    <a:lstStyle/>
                    <a:p>
                      <a:pPr algn="r"/>
                      <a:r>
                        <a:rPr lang="en-US" sz="1800" b="0" kern="1200">
                          <a:solidFill>
                            <a:srgbClr val="056839"/>
                          </a:solidFill>
                          <a:latin typeface="Bahnschrift" panose="020B0502040204020203" pitchFamily="34" charset="0"/>
                          <a:ea typeface="+mn-ea"/>
                          <a:cs typeface="+mn-cs"/>
                        </a:rPr>
                        <a:t>$500,000</a:t>
                      </a:r>
                    </a:p>
                  </a:txBody>
                  <a:tcPr/>
                </a:tc>
                <a:extLst>
                  <a:ext uri="{0D108BD9-81ED-4DB2-BD59-A6C34878D82A}">
                    <a16:rowId xmlns:a16="http://schemas.microsoft.com/office/drawing/2014/main" val="2178348190"/>
                  </a:ext>
                </a:extLst>
              </a:tr>
              <a:tr h="370840">
                <a:tc>
                  <a:txBody>
                    <a:bodyPr/>
                    <a:lstStyle/>
                    <a:p>
                      <a:r>
                        <a:rPr lang="en-US" sz="1800" b="1">
                          <a:solidFill>
                            <a:srgbClr val="056839"/>
                          </a:solidFill>
                          <a:latin typeface="Bahnschrift" panose="020B0502040204020203" pitchFamily="34" charset="0"/>
                        </a:rPr>
                        <a:t>Municipal Recycling Cleanup</a:t>
                      </a:r>
                      <a:endParaRPr lang="en-US"/>
                    </a:p>
                  </a:txBody>
                  <a:tcPr/>
                </a:tc>
                <a:tc>
                  <a:txBody>
                    <a:bodyPr/>
                    <a:lstStyle/>
                    <a:p>
                      <a:pPr algn="r"/>
                      <a:r>
                        <a:rPr lang="en-US" sz="1800" b="0" kern="1200">
                          <a:solidFill>
                            <a:srgbClr val="056839"/>
                          </a:solidFill>
                          <a:latin typeface="Bahnschrift" panose="020B0502040204020203" pitchFamily="34" charset="0"/>
                          <a:ea typeface="+mn-ea"/>
                          <a:cs typeface="+mn-cs"/>
                        </a:rPr>
                        <a:t>100,000</a:t>
                      </a:r>
                    </a:p>
                  </a:txBody>
                  <a:tcPr/>
                </a:tc>
                <a:extLst>
                  <a:ext uri="{0D108BD9-81ED-4DB2-BD59-A6C34878D82A}">
                    <a16:rowId xmlns:a16="http://schemas.microsoft.com/office/drawing/2014/main" val="2391326734"/>
                  </a:ext>
                </a:extLst>
              </a:tr>
              <a:tr h="370840">
                <a:tc>
                  <a:txBody>
                    <a:bodyPr/>
                    <a:lstStyle/>
                    <a:p>
                      <a:r>
                        <a:rPr lang="en-US" sz="1800" b="1">
                          <a:solidFill>
                            <a:srgbClr val="056839"/>
                          </a:solidFill>
                          <a:latin typeface="Bahnschrift" panose="020B0502040204020203" pitchFamily="34" charset="0"/>
                        </a:rPr>
                        <a:t>Glass Diversion</a:t>
                      </a:r>
                      <a:endParaRPr lang="en-US"/>
                    </a:p>
                  </a:txBody>
                  <a:tcPr/>
                </a:tc>
                <a:tc>
                  <a:txBody>
                    <a:bodyPr/>
                    <a:lstStyle/>
                    <a:p>
                      <a:pPr algn="r"/>
                      <a:r>
                        <a:rPr lang="en-US" sz="1800" b="0" kern="1200">
                          <a:solidFill>
                            <a:srgbClr val="056839"/>
                          </a:solidFill>
                          <a:latin typeface="Bahnschrift" panose="020B0502040204020203" pitchFamily="34" charset="0"/>
                          <a:ea typeface="+mn-ea"/>
                          <a:cs typeface="+mn-cs"/>
                        </a:rPr>
                        <a:t>80,000</a:t>
                      </a:r>
                    </a:p>
                  </a:txBody>
                  <a:tcPr/>
                </a:tc>
                <a:extLst>
                  <a:ext uri="{0D108BD9-81ED-4DB2-BD59-A6C34878D82A}">
                    <a16:rowId xmlns:a16="http://schemas.microsoft.com/office/drawing/2014/main" val="3365879927"/>
                  </a:ext>
                </a:extLst>
              </a:tr>
              <a:tr h="370840">
                <a:tc>
                  <a:txBody>
                    <a:bodyPr/>
                    <a:lstStyle/>
                    <a:p>
                      <a:r>
                        <a:rPr lang="en-US" sz="1800" b="1">
                          <a:solidFill>
                            <a:srgbClr val="056839"/>
                          </a:solidFill>
                          <a:latin typeface="Bahnschrift" panose="020B0502040204020203" pitchFamily="34" charset="0"/>
                        </a:rPr>
                        <a:t>Textile Diversion</a:t>
                      </a:r>
                      <a:endParaRPr lang="en-US"/>
                    </a:p>
                  </a:txBody>
                  <a:tcPr/>
                </a:tc>
                <a:tc>
                  <a:txBody>
                    <a:bodyPr/>
                    <a:lstStyle/>
                    <a:p>
                      <a:pPr algn="r"/>
                      <a:r>
                        <a:rPr lang="en-US" sz="1800" b="0" kern="1200">
                          <a:solidFill>
                            <a:srgbClr val="056839"/>
                          </a:solidFill>
                          <a:latin typeface="Bahnschrift" panose="020B0502040204020203" pitchFamily="34" charset="0"/>
                          <a:ea typeface="+mn-ea"/>
                          <a:cs typeface="+mn-cs"/>
                        </a:rPr>
                        <a:t>100,000</a:t>
                      </a:r>
                    </a:p>
                  </a:txBody>
                  <a:tcPr/>
                </a:tc>
                <a:extLst>
                  <a:ext uri="{0D108BD9-81ED-4DB2-BD59-A6C34878D82A}">
                    <a16:rowId xmlns:a16="http://schemas.microsoft.com/office/drawing/2014/main" val="22716241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a:solidFill>
                          <a:srgbClr val="056839"/>
                        </a:solidFill>
                        <a:latin typeface="Bahnschrift" panose="020B0502040204020203" pitchFamily="34" charset="0"/>
                      </a:endParaRPr>
                    </a:p>
                  </a:txBody>
                  <a:tcPr/>
                </a:tc>
                <a:tc>
                  <a:txBody>
                    <a:bodyPr/>
                    <a:lstStyle/>
                    <a:p>
                      <a:pPr algn="r"/>
                      <a:endParaRPr lang="en-US" sz="1800" b="1" kern="1200" dirty="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3815158705"/>
                  </a:ext>
                </a:extLst>
              </a:tr>
            </a:tbl>
          </a:graphicData>
        </a:graphic>
      </p:graphicFrame>
    </p:spTree>
    <p:extLst>
      <p:ext uri="{BB962C8B-B14F-4D97-AF65-F5344CB8AC3E}">
        <p14:creationId xmlns:p14="http://schemas.microsoft.com/office/powerpoint/2010/main" val="117442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8E0DCB-0ECF-00F3-EA62-A0730677155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1F01392-D60B-FEFA-723C-B1B63058B137}"/>
              </a:ext>
            </a:extLst>
          </p:cNvPr>
          <p:cNvSpPr txBox="1"/>
          <p:nvPr/>
        </p:nvSpPr>
        <p:spPr>
          <a:xfrm>
            <a:off x="0" y="295563"/>
            <a:ext cx="12192000" cy="646331"/>
          </a:xfrm>
          <a:prstGeom prst="rect">
            <a:avLst/>
          </a:prstGeom>
          <a:noFill/>
        </p:spPr>
        <p:txBody>
          <a:bodyPr wrap="square" rtlCol="0">
            <a:spAutoFit/>
          </a:bodyPr>
          <a:lstStyle/>
          <a:p>
            <a:pPr algn="ctr"/>
            <a:r>
              <a:rPr lang="en-US" sz="3600" b="1">
                <a:solidFill>
                  <a:schemeClr val="bg1"/>
                </a:solidFill>
                <a:latin typeface="Bahnschrift" panose="020B0502040204020203" pitchFamily="34" charset="0"/>
              </a:rPr>
              <a:t>SCRRRA Services</a:t>
            </a:r>
          </a:p>
        </p:txBody>
      </p:sp>
      <p:sp>
        <p:nvSpPr>
          <p:cNvPr id="11" name="Flowchart: Off-page Connector 10">
            <a:extLst>
              <a:ext uri="{FF2B5EF4-FFF2-40B4-BE49-F238E27FC236}">
                <a16:creationId xmlns:a16="http://schemas.microsoft.com/office/drawing/2014/main" id="{324FE4A1-C412-2D36-92EA-D2E83921B45F}"/>
              </a:ext>
            </a:extLst>
          </p:cNvPr>
          <p:cNvSpPr/>
          <p:nvPr/>
        </p:nvSpPr>
        <p:spPr>
          <a:xfrm>
            <a:off x="0" y="2"/>
            <a:ext cx="12192000" cy="1325564"/>
          </a:xfrm>
          <a:prstGeom prst="flowChartOffpageConnector">
            <a:avLst/>
          </a:prstGeom>
          <a:solidFill>
            <a:srgbClr val="0092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88721682-9BD6-FE76-8008-A7DB5AB957C0}"/>
              </a:ext>
            </a:extLst>
          </p:cNvPr>
          <p:cNvSpPr txBox="1">
            <a:spLocks/>
          </p:cNvSpPr>
          <p:nvPr/>
        </p:nvSpPr>
        <p:spPr>
          <a:xfrm>
            <a:off x="0" y="288490"/>
            <a:ext cx="12192000" cy="1558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rPr>
              <a:t>SCRRRA Mitigation Plan</a:t>
            </a:r>
          </a:p>
        </p:txBody>
      </p:sp>
      <p:graphicFrame>
        <p:nvGraphicFramePr>
          <p:cNvPr id="2" name="Table 1">
            <a:extLst>
              <a:ext uri="{FF2B5EF4-FFF2-40B4-BE49-F238E27FC236}">
                <a16:creationId xmlns:a16="http://schemas.microsoft.com/office/drawing/2014/main" id="{92D64688-B466-6673-5334-F713E351DD47}"/>
              </a:ext>
            </a:extLst>
          </p:cNvPr>
          <p:cNvGraphicFramePr>
            <a:graphicFrameLocks noGrp="1"/>
          </p:cNvGraphicFramePr>
          <p:nvPr>
            <p:extLst>
              <p:ext uri="{D42A27DB-BD31-4B8C-83A1-F6EECF244321}">
                <p14:modId xmlns:p14="http://schemas.microsoft.com/office/powerpoint/2010/main" val="1383951662"/>
              </p:ext>
            </p:extLst>
          </p:nvPr>
        </p:nvGraphicFramePr>
        <p:xfrm>
          <a:off x="776748" y="1847467"/>
          <a:ext cx="10648336" cy="2225040"/>
        </p:xfrm>
        <a:graphic>
          <a:graphicData uri="http://schemas.openxmlformats.org/drawingml/2006/table">
            <a:tbl>
              <a:tblPr firstRow="1" bandRow="1">
                <a:tableStyleId>{68D230F3-CF80-4859-8CE7-A43EE81993B5}</a:tableStyleId>
              </a:tblPr>
              <a:tblGrid>
                <a:gridCol w="4546366">
                  <a:extLst>
                    <a:ext uri="{9D8B030D-6E8A-4147-A177-3AD203B41FA5}">
                      <a16:colId xmlns:a16="http://schemas.microsoft.com/office/drawing/2014/main" val="1950978455"/>
                    </a:ext>
                  </a:extLst>
                </a:gridCol>
                <a:gridCol w="6101970">
                  <a:extLst>
                    <a:ext uri="{9D8B030D-6E8A-4147-A177-3AD203B41FA5}">
                      <a16:colId xmlns:a16="http://schemas.microsoft.com/office/drawing/2014/main" val="688180830"/>
                    </a:ext>
                  </a:extLst>
                </a:gridCol>
              </a:tblGrid>
              <a:tr h="370840">
                <a:tc>
                  <a:txBody>
                    <a:bodyPr/>
                    <a:lstStyle/>
                    <a:p>
                      <a:pPr algn="l"/>
                      <a:r>
                        <a:rPr lang="en-US" sz="1800" b="1">
                          <a:solidFill>
                            <a:srgbClr val="056839"/>
                          </a:solidFill>
                          <a:latin typeface="Bahnschrift" panose="020B0502040204020203" pitchFamily="34" charset="0"/>
                        </a:rPr>
                        <a:t>SERVICE</a:t>
                      </a:r>
                      <a:endParaRPr lang="en-US"/>
                    </a:p>
                  </a:txBody>
                  <a:tcPr/>
                </a:tc>
                <a:tc>
                  <a:txBody>
                    <a:bodyPr/>
                    <a:lstStyle/>
                    <a:p>
                      <a:pPr algn="r"/>
                      <a:r>
                        <a:rPr lang="en-US" sz="1800" b="1" dirty="0">
                          <a:solidFill>
                            <a:srgbClr val="056839"/>
                          </a:solidFill>
                          <a:latin typeface="Bahnschrift" panose="020B0502040204020203" pitchFamily="34" charset="0"/>
                        </a:rPr>
                        <a:t>ESTIMATED ANNUAL SAVINGS (FY 2030)</a:t>
                      </a:r>
                      <a:endParaRPr lang="en-US" dirty="0"/>
                    </a:p>
                  </a:txBody>
                  <a:tcPr/>
                </a:tc>
                <a:extLst>
                  <a:ext uri="{0D108BD9-81ED-4DB2-BD59-A6C34878D82A}">
                    <a16:rowId xmlns:a16="http://schemas.microsoft.com/office/drawing/2014/main" val="2038684123"/>
                  </a:ext>
                </a:extLst>
              </a:tr>
              <a:tr h="370840">
                <a:tc>
                  <a:txBody>
                    <a:bodyPr/>
                    <a:lstStyle/>
                    <a:p>
                      <a:r>
                        <a:rPr lang="en-US" sz="1800" b="1">
                          <a:solidFill>
                            <a:srgbClr val="056839"/>
                          </a:solidFill>
                          <a:latin typeface="Bahnschrift" panose="020B0502040204020203" pitchFamily="34" charset="0"/>
                        </a:rPr>
                        <a:t>Food Waste Diversion</a:t>
                      </a:r>
                      <a:endParaRPr lang="en-US"/>
                    </a:p>
                  </a:txBody>
                  <a:tcPr/>
                </a:tc>
                <a:tc>
                  <a:txBody>
                    <a:bodyPr/>
                    <a:lstStyle/>
                    <a:p>
                      <a:pPr algn="r"/>
                      <a:r>
                        <a:rPr lang="en-US" sz="1800" b="0" kern="1200">
                          <a:solidFill>
                            <a:srgbClr val="056839"/>
                          </a:solidFill>
                          <a:latin typeface="Bahnschrift" panose="020B0502040204020203" pitchFamily="34" charset="0"/>
                          <a:ea typeface="+mn-ea"/>
                          <a:cs typeface="+mn-cs"/>
                        </a:rPr>
                        <a:t>$500,000</a:t>
                      </a:r>
                    </a:p>
                  </a:txBody>
                  <a:tcPr/>
                </a:tc>
                <a:extLst>
                  <a:ext uri="{0D108BD9-81ED-4DB2-BD59-A6C34878D82A}">
                    <a16:rowId xmlns:a16="http://schemas.microsoft.com/office/drawing/2014/main" val="2178348190"/>
                  </a:ext>
                </a:extLst>
              </a:tr>
              <a:tr h="370840">
                <a:tc>
                  <a:txBody>
                    <a:bodyPr/>
                    <a:lstStyle/>
                    <a:p>
                      <a:r>
                        <a:rPr lang="en-US" sz="1800" b="1">
                          <a:solidFill>
                            <a:srgbClr val="056839"/>
                          </a:solidFill>
                          <a:latin typeface="Bahnschrift" panose="020B0502040204020203" pitchFamily="34" charset="0"/>
                        </a:rPr>
                        <a:t>Municipal Recycling Cleanup</a:t>
                      </a:r>
                      <a:endParaRPr lang="en-US"/>
                    </a:p>
                  </a:txBody>
                  <a:tcPr/>
                </a:tc>
                <a:tc>
                  <a:txBody>
                    <a:bodyPr/>
                    <a:lstStyle/>
                    <a:p>
                      <a:pPr algn="r"/>
                      <a:r>
                        <a:rPr lang="en-US" sz="1800" b="0" kern="1200">
                          <a:solidFill>
                            <a:srgbClr val="056839"/>
                          </a:solidFill>
                          <a:latin typeface="Bahnschrift" panose="020B0502040204020203" pitchFamily="34" charset="0"/>
                          <a:ea typeface="+mn-ea"/>
                          <a:cs typeface="+mn-cs"/>
                        </a:rPr>
                        <a:t>100,000</a:t>
                      </a:r>
                    </a:p>
                  </a:txBody>
                  <a:tcPr/>
                </a:tc>
                <a:extLst>
                  <a:ext uri="{0D108BD9-81ED-4DB2-BD59-A6C34878D82A}">
                    <a16:rowId xmlns:a16="http://schemas.microsoft.com/office/drawing/2014/main" val="2391326734"/>
                  </a:ext>
                </a:extLst>
              </a:tr>
              <a:tr h="370840">
                <a:tc>
                  <a:txBody>
                    <a:bodyPr/>
                    <a:lstStyle/>
                    <a:p>
                      <a:r>
                        <a:rPr lang="en-US" sz="1800" b="1">
                          <a:solidFill>
                            <a:srgbClr val="056839"/>
                          </a:solidFill>
                          <a:latin typeface="Bahnschrift" panose="020B0502040204020203" pitchFamily="34" charset="0"/>
                        </a:rPr>
                        <a:t>Glass Diversion</a:t>
                      </a:r>
                      <a:endParaRPr lang="en-US"/>
                    </a:p>
                  </a:txBody>
                  <a:tcPr/>
                </a:tc>
                <a:tc>
                  <a:txBody>
                    <a:bodyPr/>
                    <a:lstStyle/>
                    <a:p>
                      <a:pPr algn="r"/>
                      <a:r>
                        <a:rPr lang="en-US" sz="1800" b="0" kern="1200">
                          <a:solidFill>
                            <a:srgbClr val="056839"/>
                          </a:solidFill>
                          <a:latin typeface="Bahnschrift" panose="020B0502040204020203" pitchFamily="34" charset="0"/>
                          <a:ea typeface="+mn-ea"/>
                          <a:cs typeface="+mn-cs"/>
                        </a:rPr>
                        <a:t>80,000</a:t>
                      </a:r>
                    </a:p>
                  </a:txBody>
                  <a:tcPr/>
                </a:tc>
                <a:extLst>
                  <a:ext uri="{0D108BD9-81ED-4DB2-BD59-A6C34878D82A}">
                    <a16:rowId xmlns:a16="http://schemas.microsoft.com/office/drawing/2014/main" val="3365879927"/>
                  </a:ext>
                </a:extLst>
              </a:tr>
              <a:tr h="370840">
                <a:tc>
                  <a:txBody>
                    <a:bodyPr/>
                    <a:lstStyle/>
                    <a:p>
                      <a:r>
                        <a:rPr lang="en-US" sz="1800" b="1">
                          <a:solidFill>
                            <a:srgbClr val="056839"/>
                          </a:solidFill>
                          <a:latin typeface="Bahnschrift" panose="020B0502040204020203" pitchFamily="34" charset="0"/>
                        </a:rPr>
                        <a:t>Textile Diversion</a:t>
                      </a:r>
                      <a:endParaRPr lang="en-US"/>
                    </a:p>
                  </a:txBody>
                  <a:tcPr/>
                </a:tc>
                <a:tc>
                  <a:txBody>
                    <a:bodyPr/>
                    <a:lstStyle/>
                    <a:p>
                      <a:pPr algn="r"/>
                      <a:r>
                        <a:rPr lang="en-US" sz="1800" b="0" kern="1200">
                          <a:solidFill>
                            <a:srgbClr val="056839"/>
                          </a:solidFill>
                          <a:latin typeface="Bahnschrift" panose="020B0502040204020203" pitchFamily="34" charset="0"/>
                          <a:ea typeface="+mn-ea"/>
                          <a:cs typeface="+mn-cs"/>
                        </a:rPr>
                        <a:t>100,000</a:t>
                      </a:r>
                    </a:p>
                  </a:txBody>
                  <a:tcPr/>
                </a:tc>
                <a:extLst>
                  <a:ext uri="{0D108BD9-81ED-4DB2-BD59-A6C34878D82A}">
                    <a16:rowId xmlns:a16="http://schemas.microsoft.com/office/drawing/2014/main" val="22716241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56839"/>
                          </a:solidFill>
                          <a:latin typeface="Bahnschrift" panose="020B0502040204020203" pitchFamily="34" charset="0"/>
                        </a:rPr>
                        <a:t>TOTAL</a:t>
                      </a:r>
                    </a:p>
                  </a:txBody>
                  <a:tcPr/>
                </a:tc>
                <a:tc>
                  <a:txBody>
                    <a:bodyPr/>
                    <a:lstStyle/>
                    <a:p>
                      <a:pPr algn="r"/>
                      <a:r>
                        <a:rPr lang="en-US" sz="1800" b="1" kern="1200" dirty="0">
                          <a:solidFill>
                            <a:srgbClr val="056839"/>
                          </a:solidFill>
                          <a:latin typeface="Bahnschrift" panose="020B0502040204020203" pitchFamily="34" charset="0"/>
                          <a:ea typeface="+mn-ea"/>
                          <a:cs typeface="+mn-cs"/>
                        </a:rPr>
                        <a:t>$780,000</a:t>
                      </a:r>
                    </a:p>
                  </a:txBody>
                  <a:tcPr/>
                </a:tc>
                <a:extLst>
                  <a:ext uri="{0D108BD9-81ED-4DB2-BD59-A6C34878D82A}">
                    <a16:rowId xmlns:a16="http://schemas.microsoft.com/office/drawing/2014/main" val="3815158705"/>
                  </a:ext>
                </a:extLst>
              </a:tr>
            </a:tbl>
          </a:graphicData>
        </a:graphic>
      </p:graphicFrame>
      <p:sp>
        <p:nvSpPr>
          <p:cNvPr id="6" name="TextBox 5">
            <a:extLst>
              <a:ext uri="{FF2B5EF4-FFF2-40B4-BE49-F238E27FC236}">
                <a16:creationId xmlns:a16="http://schemas.microsoft.com/office/drawing/2014/main" id="{8FC78A6C-E418-569F-9060-5AC2824B4418}"/>
              </a:ext>
            </a:extLst>
          </p:cNvPr>
          <p:cNvSpPr txBox="1"/>
          <p:nvPr/>
        </p:nvSpPr>
        <p:spPr>
          <a:xfrm>
            <a:off x="776748" y="4594408"/>
            <a:ext cx="10648336" cy="1077218"/>
          </a:xfrm>
          <a:prstGeom prst="rect">
            <a:avLst/>
          </a:prstGeom>
          <a:noFill/>
        </p:spPr>
        <p:txBody>
          <a:bodyPr wrap="square">
            <a:spAutoFit/>
          </a:bodyPr>
          <a:lstStyle/>
          <a:p>
            <a:pPr algn="ctr"/>
            <a:r>
              <a:rPr lang="en-US" sz="3200" b="1" dirty="0">
                <a:solidFill>
                  <a:srgbClr val="056839"/>
                </a:solidFill>
                <a:highlight>
                  <a:srgbClr val="FFFF00"/>
                </a:highlight>
                <a:latin typeface="Bahnschrift" panose="020B0502040204020203" pitchFamily="34" charset="0"/>
              </a:rPr>
              <a:t>Public education, outreach and municipal support are critical to the success of this plan.</a:t>
            </a:r>
          </a:p>
        </p:txBody>
      </p:sp>
    </p:spTree>
    <p:extLst>
      <p:ext uri="{BB962C8B-B14F-4D97-AF65-F5344CB8AC3E}">
        <p14:creationId xmlns:p14="http://schemas.microsoft.com/office/powerpoint/2010/main" val="397175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E169307B-656B-1928-6F0B-419C0C7AFA5C}"/>
            </a:ext>
          </a:extLst>
        </p:cNvPr>
        <p:cNvGrpSpPr/>
        <p:nvPr/>
      </p:nvGrpSpPr>
      <p:grpSpPr>
        <a:xfrm>
          <a:off x="0" y="0"/>
          <a:ext cx="0" cy="0"/>
          <a:chOff x="0" y="0"/>
          <a:chExt cx="0" cy="0"/>
        </a:xfrm>
      </p:grpSpPr>
      <p:sp>
        <p:nvSpPr>
          <p:cNvPr id="3" name="Flowchart: Off-page Connector 2">
            <a:extLst>
              <a:ext uri="{FF2B5EF4-FFF2-40B4-BE49-F238E27FC236}">
                <a16:creationId xmlns:a16="http://schemas.microsoft.com/office/drawing/2014/main" id="{82F32596-E0F2-D6D6-8133-7C358F122952}"/>
              </a:ext>
            </a:extLst>
          </p:cNvPr>
          <p:cNvSpPr/>
          <p:nvPr/>
        </p:nvSpPr>
        <p:spPr>
          <a:xfrm>
            <a:off x="0" y="2"/>
            <a:ext cx="12192000" cy="1325564"/>
          </a:xfrm>
          <a:prstGeom prst="flowChartOffpageConnector">
            <a:avLst/>
          </a:prstGeom>
          <a:solidFill>
            <a:srgbClr val="0092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8F40D0D2-151F-43DF-0C10-F87B4E865320}"/>
              </a:ext>
            </a:extLst>
          </p:cNvPr>
          <p:cNvSpPr txBox="1">
            <a:spLocks/>
          </p:cNvSpPr>
          <p:nvPr/>
        </p:nvSpPr>
        <p:spPr>
          <a:xfrm>
            <a:off x="0" y="288490"/>
            <a:ext cx="12192000" cy="1558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rPr>
              <a:t>Municipal Support</a:t>
            </a:r>
          </a:p>
        </p:txBody>
      </p:sp>
      <p:sp>
        <p:nvSpPr>
          <p:cNvPr id="2" name="TextBox 1">
            <a:extLst>
              <a:ext uri="{FF2B5EF4-FFF2-40B4-BE49-F238E27FC236}">
                <a16:creationId xmlns:a16="http://schemas.microsoft.com/office/drawing/2014/main" id="{21B3C06A-D7AF-CD02-20FC-D4D1F2FAE60F}"/>
              </a:ext>
            </a:extLst>
          </p:cNvPr>
          <p:cNvSpPr txBox="1"/>
          <p:nvPr/>
        </p:nvSpPr>
        <p:spPr>
          <a:xfrm>
            <a:off x="859134" y="1717037"/>
            <a:ext cx="10250825" cy="2677656"/>
          </a:xfrm>
          <a:prstGeom prst="rect">
            <a:avLst/>
          </a:prstGeom>
          <a:noFill/>
          <a:ln>
            <a:noFill/>
          </a:ln>
          <a:effectLst/>
        </p:spPr>
        <p:txBody>
          <a:bodyPr wrap="square" rtlCol="0">
            <a:spAutoFit/>
          </a:bodyPr>
          <a:lstStyle/>
          <a:p>
            <a:pPr marL="914400" lvl="1" indent="-457200">
              <a:buFont typeface="Arial" panose="020B0604020202020204" pitchFamily="34" charset="0"/>
              <a:buChar char="•"/>
            </a:pPr>
            <a:r>
              <a:rPr lang="en-US" sz="2800" b="1" u="sng" dirty="0">
                <a:solidFill>
                  <a:srgbClr val="056839"/>
                </a:solidFill>
                <a:latin typeface="Bahnschrift" panose="020B0502040204020203" pitchFamily="34" charset="0"/>
              </a:rPr>
              <a:t>Legislation</a:t>
            </a:r>
            <a:r>
              <a:rPr lang="en-US" sz="2800" b="1" dirty="0">
                <a:solidFill>
                  <a:srgbClr val="056839"/>
                </a:solidFill>
                <a:latin typeface="Bahnschrift" panose="020B0502040204020203" pitchFamily="34" charset="0"/>
              </a:rPr>
              <a:t>: </a:t>
            </a:r>
          </a:p>
          <a:p>
            <a:pPr marL="1371600" lvl="2" indent="-457200">
              <a:buFont typeface="Arial" panose="020B0604020202020204" pitchFamily="34" charset="0"/>
              <a:buChar char="•"/>
            </a:pPr>
            <a:r>
              <a:rPr lang="en-US" sz="2800" b="1" dirty="0">
                <a:solidFill>
                  <a:srgbClr val="056839"/>
                </a:solidFill>
                <a:latin typeface="Bahnschrift" panose="020B0502040204020203" pitchFamily="34" charset="0"/>
              </a:rPr>
              <a:t>Food Waste Diversion </a:t>
            </a:r>
          </a:p>
          <a:p>
            <a:pPr marL="1828800" lvl="3" indent="-457200">
              <a:buFont typeface="Arial" panose="020B0604020202020204" pitchFamily="34" charset="0"/>
              <a:buChar char="•"/>
            </a:pPr>
            <a:r>
              <a:rPr lang="en-US" sz="2800" dirty="0">
                <a:solidFill>
                  <a:srgbClr val="056839"/>
                </a:solidFill>
                <a:latin typeface="Bahnschrift" panose="020B0502040204020203" pitchFamily="34" charset="0"/>
              </a:rPr>
              <a:t>Grant programs </a:t>
            </a:r>
          </a:p>
          <a:p>
            <a:pPr marL="1828800" lvl="3" indent="-457200">
              <a:buFont typeface="Arial" panose="020B0604020202020204" pitchFamily="34" charset="0"/>
              <a:buChar char="•"/>
            </a:pPr>
            <a:r>
              <a:rPr lang="en-US" sz="2800" dirty="0">
                <a:solidFill>
                  <a:srgbClr val="056839"/>
                </a:solidFill>
                <a:latin typeface="Bahnschrift" panose="020B0502040204020203" pitchFamily="34" charset="0"/>
              </a:rPr>
              <a:t>Make food waste a mandated recyclable </a:t>
            </a:r>
          </a:p>
          <a:p>
            <a:pPr marL="1371600" lvl="2" indent="-457200">
              <a:buFont typeface="Arial" panose="020B0604020202020204" pitchFamily="34" charset="0"/>
              <a:buChar char="•"/>
            </a:pPr>
            <a:r>
              <a:rPr lang="en-US" sz="2800" b="1" dirty="0">
                <a:solidFill>
                  <a:srgbClr val="056839"/>
                </a:solidFill>
                <a:latin typeface="Bahnschrift" panose="020B0502040204020203" pitchFamily="34" charset="0"/>
              </a:rPr>
              <a:t>EPR programs </a:t>
            </a:r>
          </a:p>
          <a:p>
            <a:pPr marL="1828800" lvl="3" indent="-457200">
              <a:buFont typeface="Arial" panose="020B0604020202020204" pitchFamily="34" charset="0"/>
              <a:buChar char="•"/>
            </a:pPr>
            <a:r>
              <a:rPr lang="en-US" sz="2800" dirty="0">
                <a:solidFill>
                  <a:srgbClr val="056839"/>
                </a:solidFill>
                <a:latin typeface="Bahnschrift" panose="020B0502040204020203" pitchFamily="34" charset="0"/>
              </a:rPr>
              <a:t>Tires, batteries, solar panels, consumer packaging</a:t>
            </a:r>
          </a:p>
        </p:txBody>
      </p:sp>
    </p:spTree>
    <p:extLst>
      <p:ext uri="{BB962C8B-B14F-4D97-AF65-F5344CB8AC3E}">
        <p14:creationId xmlns:p14="http://schemas.microsoft.com/office/powerpoint/2010/main" val="376613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977613CD-C4A6-6EF1-B2D6-E64187D542F5}"/>
            </a:ext>
          </a:extLst>
        </p:cNvPr>
        <p:cNvGrpSpPr/>
        <p:nvPr/>
      </p:nvGrpSpPr>
      <p:grpSpPr>
        <a:xfrm>
          <a:off x="0" y="0"/>
          <a:ext cx="0" cy="0"/>
          <a:chOff x="0" y="0"/>
          <a:chExt cx="0" cy="0"/>
        </a:xfrm>
      </p:grpSpPr>
      <p:sp>
        <p:nvSpPr>
          <p:cNvPr id="3" name="Flowchart: Off-page Connector 2">
            <a:extLst>
              <a:ext uri="{FF2B5EF4-FFF2-40B4-BE49-F238E27FC236}">
                <a16:creationId xmlns:a16="http://schemas.microsoft.com/office/drawing/2014/main" id="{00D748F8-0409-FBD7-7AB8-5DE601BDDEFB}"/>
              </a:ext>
            </a:extLst>
          </p:cNvPr>
          <p:cNvSpPr/>
          <p:nvPr/>
        </p:nvSpPr>
        <p:spPr>
          <a:xfrm>
            <a:off x="0" y="2"/>
            <a:ext cx="12192000" cy="1325564"/>
          </a:xfrm>
          <a:prstGeom prst="flowChartOffpageConnector">
            <a:avLst/>
          </a:prstGeom>
          <a:solidFill>
            <a:srgbClr val="0092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2FD4131D-6B83-A441-3B7B-CBB4F3F101D5}"/>
              </a:ext>
            </a:extLst>
          </p:cNvPr>
          <p:cNvSpPr txBox="1">
            <a:spLocks/>
          </p:cNvSpPr>
          <p:nvPr/>
        </p:nvSpPr>
        <p:spPr>
          <a:xfrm>
            <a:off x="0" y="288490"/>
            <a:ext cx="12192000" cy="1558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rPr>
              <a:t>Municipal Support</a:t>
            </a:r>
          </a:p>
        </p:txBody>
      </p:sp>
      <p:sp>
        <p:nvSpPr>
          <p:cNvPr id="2" name="TextBox 1">
            <a:extLst>
              <a:ext uri="{FF2B5EF4-FFF2-40B4-BE49-F238E27FC236}">
                <a16:creationId xmlns:a16="http://schemas.microsoft.com/office/drawing/2014/main" id="{741A2315-558B-33FD-D858-325031E6C35B}"/>
              </a:ext>
            </a:extLst>
          </p:cNvPr>
          <p:cNvSpPr txBox="1"/>
          <p:nvPr/>
        </p:nvSpPr>
        <p:spPr>
          <a:xfrm>
            <a:off x="859134" y="1717037"/>
            <a:ext cx="10250825" cy="1384995"/>
          </a:xfrm>
          <a:prstGeom prst="rect">
            <a:avLst/>
          </a:prstGeom>
          <a:noFill/>
          <a:ln>
            <a:noFill/>
          </a:ln>
          <a:effectLst/>
        </p:spPr>
        <p:txBody>
          <a:bodyPr wrap="square" rtlCol="0">
            <a:spAutoFit/>
          </a:bodyPr>
          <a:lstStyle/>
          <a:p>
            <a:pPr marL="914400" lvl="1" indent="-457200">
              <a:buFont typeface="Arial" panose="020B0604020202020204" pitchFamily="34" charset="0"/>
              <a:buChar char="•"/>
            </a:pPr>
            <a:r>
              <a:rPr lang="en-US" sz="2800" b="1" u="sng" dirty="0">
                <a:solidFill>
                  <a:srgbClr val="056839"/>
                </a:solidFill>
                <a:latin typeface="Bahnschrift" panose="020B0502040204020203" pitchFamily="34" charset="0"/>
              </a:rPr>
              <a:t>Active Support of Mitigation Plans</a:t>
            </a:r>
            <a:r>
              <a:rPr lang="en-US" sz="2800" b="1" dirty="0">
                <a:solidFill>
                  <a:srgbClr val="056839"/>
                </a:solidFill>
                <a:latin typeface="Bahnschrift" panose="020B0502040204020203" pitchFamily="34" charset="0"/>
              </a:rPr>
              <a:t>: </a:t>
            </a:r>
          </a:p>
          <a:p>
            <a:pPr marL="1371600" lvl="2" indent="-457200">
              <a:buFont typeface="Arial" panose="020B0604020202020204" pitchFamily="34" charset="0"/>
              <a:buChar char="•"/>
            </a:pPr>
            <a:r>
              <a:rPr lang="en-US" sz="2800" b="1" dirty="0">
                <a:solidFill>
                  <a:srgbClr val="056839"/>
                </a:solidFill>
                <a:latin typeface="Bahnschrift" panose="020B0502040204020203" pitchFamily="34" charset="0"/>
              </a:rPr>
              <a:t>Community Outreach </a:t>
            </a:r>
          </a:p>
          <a:p>
            <a:pPr marL="1828800" lvl="3" indent="-457200">
              <a:buFont typeface="Arial" panose="020B0604020202020204" pitchFamily="34" charset="0"/>
              <a:buChar char="•"/>
            </a:pPr>
            <a:r>
              <a:rPr lang="en-US" sz="2800" dirty="0">
                <a:solidFill>
                  <a:srgbClr val="056839"/>
                </a:solidFill>
                <a:latin typeface="Bahnschrift" panose="020B0502040204020203" pitchFamily="34" charset="0"/>
              </a:rPr>
              <a:t>Online/social media presence, town meetings </a:t>
            </a:r>
          </a:p>
        </p:txBody>
      </p:sp>
    </p:spTree>
    <p:extLst>
      <p:ext uri="{BB962C8B-B14F-4D97-AF65-F5344CB8AC3E}">
        <p14:creationId xmlns:p14="http://schemas.microsoft.com/office/powerpoint/2010/main" val="52977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99AE5BEA-FBD8-B7BF-00A2-212AF2091017}"/>
            </a:ext>
          </a:extLst>
        </p:cNvPr>
        <p:cNvGrpSpPr/>
        <p:nvPr/>
      </p:nvGrpSpPr>
      <p:grpSpPr>
        <a:xfrm>
          <a:off x="0" y="0"/>
          <a:ext cx="0" cy="0"/>
          <a:chOff x="0" y="0"/>
          <a:chExt cx="0" cy="0"/>
        </a:xfrm>
      </p:grpSpPr>
      <p:sp>
        <p:nvSpPr>
          <p:cNvPr id="3" name="Flowchart: Off-page Connector 2">
            <a:extLst>
              <a:ext uri="{FF2B5EF4-FFF2-40B4-BE49-F238E27FC236}">
                <a16:creationId xmlns:a16="http://schemas.microsoft.com/office/drawing/2014/main" id="{0A7ECC0D-B36F-A525-FD2B-1168E7183E05}"/>
              </a:ext>
            </a:extLst>
          </p:cNvPr>
          <p:cNvSpPr/>
          <p:nvPr/>
        </p:nvSpPr>
        <p:spPr>
          <a:xfrm>
            <a:off x="0" y="2"/>
            <a:ext cx="12192000" cy="1325564"/>
          </a:xfrm>
          <a:prstGeom prst="flowChartOffpageConnector">
            <a:avLst/>
          </a:prstGeom>
          <a:solidFill>
            <a:srgbClr val="0092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179CA4FE-2D37-BF67-5597-9C185F3688F6}"/>
              </a:ext>
            </a:extLst>
          </p:cNvPr>
          <p:cNvSpPr txBox="1">
            <a:spLocks/>
          </p:cNvSpPr>
          <p:nvPr/>
        </p:nvSpPr>
        <p:spPr>
          <a:xfrm>
            <a:off x="0" y="288490"/>
            <a:ext cx="12192000" cy="1558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rPr>
              <a:t>Connecticut Situational Analysis</a:t>
            </a:r>
          </a:p>
        </p:txBody>
      </p:sp>
    </p:spTree>
    <p:extLst>
      <p:ext uri="{BB962C8B-B14F-4D97-AF65-F5344CB8AC3E}">
        <p14:creationId xmlns:p14="http://schemas.microsoft.com/office/powerpoint/2010/main" val="11818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lowchart: Off-page Connector 3">
            <a:extLst>
              <a:ext uri="{FF2B5EF4-FFF2-40B4-BE49-F238E27FC236}">
                <a16:creationId xmlns:a16="http://schemas.microsoft.com/office/drawing/2014/main" id="{878664A1-CC27-3273-6B3D-654803D38A01}"/>
              </a:ext>
            </a:extLst>
          </p:cNvPr>
          <p:cNvSpPr/>
          <p:nvPr/>
        </p:nvSpPr>
        <p:spPr>
          <a:xfrm>
            <a:off x="0" y="1"/>
            <a:ext cx="12192000" cy="1394690"/>
          </a:xfrm>
          <a:prstGeom prst="flowChartOffpageConnector">
            <a:avLst/>
          </a:prstGeom>
          <a:solidFill>
            <a:srgbClr val="0092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3576B5F-C49F-41A9-ABA9-F18EDD133723}"/>
              </a:ext>
            </a:extLst>
          </p:cNvPr>
          <p:cNvSpPr txBox="1"/>
          <p:nvPr/>
        </p:nvSpPr>
        <p:spPr>
          <a:xfrm>
            <a:off x="0" y="295563"/>
            <a:ext cx="12192000" cy="646331"/>
          </a:xfrm>
          <a:prstGeom prst="rect">
            <a:avLst/>
          </a:prstGeom>
          <a:noFill/>
        </p:spPr>
        <p:txBody>
          <a:bodyPr wrap="square" rtlCol="0">
            <a:spAutoFit/>
          </a:bodyPr>
          <a:lstStyle/>
          <a:p>
            <a:pPr algn="ctr"/>
            <a:r>
              <a:rPr lang="en-US" sz="3600" b="1" dirty="0">
                <a:solidFill>
                  <a:schemeClr val="bg1"/>
                </a:solidFill>
                <a:latin typeface="Bahnschrift" panose="020B0502040204020203" pitchFamily="34" charset="0"/>
              </a:rPr>
              <a:t>Questions &amp; Discussion</a:t>
            </a:r>
          </a:p>
        </p:txBody>
      </p:sp>
      <p:sp>
        <p:nvSpPr>
          <p:cNvPr id="5" name="Rectangle 4">
            <a:extLst>
              <a:ext uri="{FF2B5EF4-FFF2-40B4-BE49-F238E27FC236}">
                <a16:creationId xmlns:a16="http://schemas.microsoft.com/office/drawing/2014/main" id="{DB946EFA-7A16-03E3-C87F-E4D12229A328}"/>
              </a:ext>
            </a:extLst>
          </p:cNvPr>
          <p:cNvSpPr/>
          <p:nvPr/>
        </p:nvSpPr>
        <p:spPr>
          <a:xfrm>
            <a:off x="0" y="2221626"/>
            <a:ext cx="12192000" cy="3552735"/>
          </a:xfrm>
          <a:prstGeom prst="rect">
            <a:avLst/>
          </a:prstGeom>
          <a:solidFill>
            <a:schemeClr val="bg1">
              <a:alpha val="8588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CRRRA logo of a globe with recycling arrows.">
            <a:extLst>
              <a:ext uri="{FF2B5EF4-FFF2-40B4-BE49-F238E27FC236}">
                <a16:creationId xmlns:a16="http://schemas.microsoft.com/office/drawing/2014/main" id="{AA9A369C-AAE0-3982-4921-821EAF2565D9}"/>
              </a:ext>
            </a:extLst>
          </p:cNvPr>
          <p:cNvPicPr>
            <a:picLocks noChangeAspect="1"/>
          </p:cNvPicPr>
          <p:nvPr/>
        </p:nvPicPr>
        <p:blipFill rotWithShape="1">
          <a:blip r:embed="rId3">
            <a:extLst>
              <a:ext uri="{28A0092B-C50C-407E-A947-70E740481C1C}">
                <a14:useLocalDpi xmlns:a14="http://schemas.microsoft.com/office/drawing/2010/main" val="0"/>
              </a:ext>
            </a:extLst>
          </a:blip>
          <a:srcRect l="24315" t="26456" r="26305" b="19905"/>
          <a:stretch/>
        </p:blipFill>
        <p:spPr>
          <a:xfrm>
            <a:off x="4765466" y="2552699"/>
            <a:ext cx="2661068" cy="2890588"/>
          </a:xfrm>
          <a:prstGeom prst="rect">
            <a:avLst/>
          </a:prstGeom>
          <a:effectLst/>
        </p:spPr>
      </p:pic>
    </p:spTree>
    <p:extLst>
      <p:ext uri="{BB962C8B-B14F-4D97-AF65-F5344CB8AC3E}">
        <p14:creationId xmlns:p14="http://schemas.microsoft.com/office/powerpoint/2010/main" val="271973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5CEE54-37BF-51B9-2BCF-F8B231A3AF05}"/>
              </a:ext>
            </a:extLst>
          </p:cNvPr>
          <p:cNvSpPr/>
          <p:nvPr/>
        </p:nvSpPr>
        <p:spPr>
          <a:xfrm>
            <a:off x="0" y="1736917"/>
            <a:ext cx="12192000" cy="1325564"/>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Off-page Connector 4">
            <a:extLst>
              <a:ext uri="{FF2B5EF4-FFF2-40B4-BE49-F238E27FC236}">
                <a16:creationId xmlns:a16="http://schemas.microsoft.com/office/drawing/2014/main" id="{23E94DA0-7FCB-C241-AB87-78533181EDCB}"/>
              </a:ext>
            </a:extLst>
          </p:cNvPr>
          <p:cNvSpPr/>
          <p:nvPr/>
        </p:nvSpPr>
        <p:spPr>
          <a:xfrm>
            <a:off x="0" y="2"/>
            <a:ext cx="12192000" cy="1325564"/>
          </a:xfrm>
          <a:prstGeom prst="flowChartOffpageConnector">
            <a:avLst/>
          </a:prstGeom>
          <a:solidFill>
            <a:srgbClr val="0092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E7619166-AE9F-71CE-407E-CBA82FCB4B4D}"/>
              </a:ext>
            </a:extLst>
          </p:cNvPr>
          <p:cNvSpPr txBox="1"/>
          <p:nvPr/>
        </p:nvSpPr>
        <p:spPr>
          <a:xfrm>
            <a:off x="0" y="288490"/>
            <a:ext cx="12192000" cy="1558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rPr>
              <a:t>Tip Fee </a:t>
            </a:r>
            <a:r>
              <a:rPr lang="en-US" sz="3600" b="1">
                <a:solidFill>
                  <a:schemeClr val="bg1"/>
                </a:solidFill>
                <a:latin typeface="Bahnschrift" panose="020B0502040204020203" pitchFamily="34" charset="0"/>
              </a:rPr>
              <a:t>vs. </a:t>
            </a:r>
            <a:r>
              <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rPr>
              <a:t>Service Fee</a:t>
            </a:r>
          </a:p>
        </p:txBody>
      </p:sp>
      <p:sp>
        <p:nvSpPr>
          <p:cNvPr id="7" name="TextBox 6">
            <a:extLst>
              <a:ext uri="{FF2B5EF4-FFF2-40B4-BE49-F238E27FC236}">
                <a16:creationId xmlns:a16="http://schemas.microsoft.com/office/drawing/2014/main" id="{41DB0463-5D00-4B41-C387-3F34B8CFE21F}"/>
              </a:ext>
            </a:extLst>
          </p:cNvPr>
          <p:cNvSpPr txBox="1"/>
          <p:nvPr/>
        </p:nvSpPr>
        <p:spPr>
          <a:xfrm>
            <a:off x="1717743" y="1919486"/>
            <a:ext cx="3962400" cy="923330"/>
          </a:xfrm>
          <a:prstGeom prst="rect">
            <a:avLst/>
          </a:prstGeom>
          <a:noFill/>
        </p:spPr>
        <p:txBody>
          <a:bodyPr wrap="square" rtlCol="0">
            <a:spAutoFit/>
          </a:bodyPr>
          <a:lstStyle/>
          <a:p>
            <a:pPr algn="r"/>
            <a:r>
              <a:rPr lang="en-US" sz="5400" b="1" dirty="0">
                <a:solidFill>
                  <a:schemeClr val="bg1"/>
                </a:solidFill>
                <a:latin typeface="Bahnschrift" panose="020B0502040204020203" pitchFamily="34" charset="0"/>
              </a:rPr>
              <a:t>Tip Fee =</a:t>
            </a:r>
          </a:p>
        </p:txBody>
      </p:sp>
      <p:sp>
        <p:nvSpPr>
          <p:cNvPr id="8" name="TextBox 7">
            <a:extLst>
              <a:ext uri="{FF2B5EF4-FFF2-40B4-BE49-F238E27FC236}">
                <a16:creationId xmlns:a16="http://schemas.microsoft.com/office/drawing/2014/main" id="{6DD790DB-A545-6FBB-55C5-7B3553620B06}"/>
              </a:ext>
            </a:extLst>
          </p:cNvPr>
          <p:cNvSpPr txBox="1"/>
          <p:nvPr/>
        </p:nvSpPr>
        <p:spPr>
          <a:xfrm>
            <a:off x="5794443" y="1919486"/>
            <a:ext cx="4743449" cy="923330"/>
          </a:xfrm>
          <a:prstGeom prst="rect">
            <a:avLst/>
          </a:prstGeom>
          <a:noFill/>
        </p:spPr>
        <p:txBody>
          <a:bodyPr wrap="square" rtlCol="0">
            <a:spAutoFit/>
          </a:bodyPr>
          <a:lstStyle/>
          <a:p>
            <a:r>
              <a:rPr lang="en-US" sz="5400" dirty="0">
                <a:solidFill>
                  <a:schemeClr val="bg1"/>
                </a:solidFill>
                <a:latin typeface="Bahnschrift" panose="020B0502040204020203" pitchFamily="34" charset="0"/>
              </a:rPr>
              <a:t>Disposal Cost</a:t>
            </a:r>
          </a:p>
        </p:txBody>
      </p:sp>
      <p:sp>
        <p:nvSpPr>
          <p:cNvPr id="11" name="Rectangle 10">
            <a:extLst>
              <a:ext uri="{FF2B5EF4-FFF2-40B4-BE49-F238E27FC236}">
                <a16:creationId xmlns:a16="http://schemas.microsoft.com/office/drawing/2014/main" id="{1951A743-1304-AD38-90FB-3AAA5A837406}"/>
              </a:ext>
            </a:extLst>
          </p:cNvPr>
          <p:cNvSpPr/>
          <p:nvPr/>
        </p:nvSpPr>
        <p:spPr>
          <a:xfrm>
            <a:off x="0" y="3347402"/>
            <a:ext cx="12192000" cy="2567623"/>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650F62B-5FD4-3CA8-17AC-78228C8101D2}"/>
              </a:ext>
            </a:extLst>
          </p:cNvPr>
          <p:cNvSpPr txBox="1"/>
          <p:nvPr/>
        </p:nvSpPr>
        <p:spPr>
          <a:xfrm>
            <a:off x="393768" y="4123781"/>
            <a:ext cx="5286375" cy="923330"/>
          </a:xfrm>
          <a:prstGeom prst="rect">
            <a:avLst/>
          </a:prstGeom>
          <a:noFill/>
        </p:spPr>
        <p:txBody>
          <a:bodyPr wrap="square" rtlCol="0">
            <a:spAutoFit/>
          </a:bodyPr>
          <a:lstStyle/>
          <a:p>
            <a:pPr algn="r"/>
            <a:r>
              <a:rPr lang="en-US" sz="5400" b="1">
                <a:solidFill>
                  <a:schemeClr val="bg1"/>
                </a:solidFill>
                <a:latin typeface="Bahnschrift" panose="020B0502040204020203" pitchFamily="34" charset="0"/>
              </a:rPr>
              <a:t>Service Fee =</a:t>
            </a:r>
          </a:p>
        </p:txBody>
      </p:sp>
      <p:sp>
        <p:nvSpPr>
          <p:cNvPr id="13" name="TextBox 12">
            <a:extLst>
              <a:ext uri="{FF2B5EF4-FFF2-40B4-BE49-F238E27FC236}">
                <a16:creationId xmlns:a16="http://schemas.microsoft.com/office/drawing/2014/main" id="{C87EEB8E-9009-EBC6-F9B6-A5CB4895DFBE}"/>
              </a:ext>
            </a:extLst>
          </p:cNvPr>
          <p:cNvSpPr txBox="1"/>
          <p:nvPr/>
        </p:nvSpPr>
        <p:spPr>
          <a:xfrm>
            <a:off x="5794443" y="3708283"/>
            <a:ext cx="6397557" cy="1754326"/>
          </a:xfrm>
          <a:prstGeom prst="rect">
            <a:avLst/>
          </a:prstGeom>
          <a:noFill/>
        </p:spPr>
        <p:txBody>
          <a:bodyPr wrap="square" rtlCol="0">
            <a:spAutoFit/>
          </a:bodyPr>
          <a:lstStyle/>
          <a:p>
            <a:r>
              <a:rPr lang="en-US" sz="5400">
                <a:solidFill>
                  <a:schemeClr val="bg1"/>
                </a:solidFill>
                <a:latin typeface="Bahnschrift" panose="020B0502040204020203" pitchFamily="34" charset="0"/>
              </a:rPr>
              <a:t>Disposal Cost + </a:t>
            </a:r>
            <a:br>
              <a:rPr lang="en-US" sz="5400">
                <a:solidFill>
                  <a:schemeClr val="bg1"/>
                </a:solidFill>
                <a:latin typeface="Bahnschrift" panose="020B0502040204020203" pitchFamily="34" charset="0"/>
              </a:rPr>
            </a:br>
            <a:r>
              <a:rPr lang="en-US" sz="5400">
                <a:solidFill>
                  <a:schemeClr val="bg1"/>
                </a:solidFill>
                <a:latin typeface="Bahnschrift" panose="020B0502040204020203" pitchFamily="34" charset="0"/>
              </a:rPr>
              <a:t>SCRRRA Services</a:t>
            </a:r>
          </a:p>
        </p:txBody>
      </p:sp>
    </p:spTree>
    <p:extLst>
      <p:ext uri="{BB962C8B-B14F-4D97-AF65-F5344CB8AC3E}">
        <p14:creationId xmlns:p14="http://schemas.microsoft.com/office/powerpoint/2010/main" val="188348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8" grpId="0"/>
      <p:bldP spid="11" grpId="0" animBg="1"/>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576B5F-C49F-41A9-ABA9-F18EDD133723}"/>
              </a:ext>
            </a:extLst>
          </p:cNvPr>
          <p:cNvSpPr txBox="1"/>
          <p:nvPr/>
        </p:nvSpPr>
        <p:spPr>
          <a:xfrm>
            <a:off x="0" y="295563"/>
            <a:ext cx="12192000" cy="646331"/>
          </a:xfrm>
          <a:prstGeom prst="rect">
            <a:avLst/>
          </a:prstGeom>
          <a:noFill/>
        </p:spPr>
        <p:txBody>
          <a:bodyPr wrap="square" rtlCol="0">
            <a:spAutoFit/>
          </a:bodyPr>
          <a:lstStyle/>
          <a:p>
            <a:pPr algn="ctr"/>
            <a:r>
              <a:rPr lang="en-US" sz="3600" b="1">
                <a:solidFill>
                  <a:schemeClr val="bg1"/>
                </a:solidFill>
                <a:latin typeface="Bahnschrift" panose="020B0502040204020203" pitchFamily="34" charset="0"/>
              </a:rPr>
              <a:t>SCRRRA Services</a:t>
            </a:r>
          </a:p>
        </p:txBody>
      </p:sp>
      <p:sp>
        <p:nvSpPr>
          <p:cNvPr id="11" name="Flowchart: Off-page Connector 10">
            <a:extLst>
              <a:ext uri="{FF2B5EF4-FFF2-40B4-BE49-F238E27FC236}">
                <a16:creationId xmlns:a16="http://schemas.microsoft.com/office/drawing/2014/main" id="{080FF761-BE4F-943F-D6DE-1DB8B14E5FFC}"/>
              </a:ext>
            </a:extLst>
          </p:cNvPr>
          <p:cNvSpPr/>
          <p:nvPr/>
        </p:nvSpPr>
        <p:spPr>
          <a:xfrm>
            <a:off x="0" y="2"/>
            <a:ext cx="12192000" cy="1325564"/>
          </a:xfrm>
          <a:prstGeom prst="flowChartOffpageConnector">
            <a:avLst/>
          </a:prstGeom>
          <a:solidFill>
            <a:srgbClr val="0092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1B91D700-06ED-1EA0-B86C-CCD845AAE8DA}"/>
              </a:ext>
            </a:extLst>
          </p:cNvPr>
          <p:cNvSpPr txBox="1">
            <a:spLocks/>
          </p:cNvSpPr>
          <p:nvPr/>
        </p:nvSpPr>
        <p:spPr>
          <a:xfrm>
            <a:off x="0" y="288490"/>
            <a:ext cx="12192000" cy="1558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rPr>
              <a:t>SCRRRA </a:t>
            </a:r>
            <a:r>
              <a:rPr lang="en-US" sz="3600" b="1">
                <a:solidFill>
                  <a:schemeClr val="bg1"/>
                </a:solidFill>
                <a:latin typeface="Bahnschrift" panose="020B0502040204020203" pitchFamily="34" charset="0"/>
              </a:rPr>
              <a:t>Services</a:t>
            </a:r>
            <a:endPar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endParaRPr>
          </a:p>
        </p:txBody>
      </p:sp>
      <p:graphicFrame>
        <p:nvGraphicFramePr>
          <p:cNvPr id="2" name="Table 1">
            <a:extLst>
              <a:ext uri="{FF2B5EF4-FFF2-40B4-BE49-F238E27FC236}">
                <a16:creationId xmlns:a16="http://schemas.microsoft.com/office/drawing/2014/main" id="{9F6A813B-4263-F018-9675-CF0AD3E4D358}"/>
              </a:ext>
            </a:extLst>
          </p:cNvPr>
          <p:cNvGraphicFramePr>
            <a:graphicFrameLocks noGrp="1"/>
          </p:cNvGraphicFramePr>
          <p:nvPr>
            <p:extLst>
              <p:ext uri="{D42A27DB-BD31-4B8C-83A1-F6EECF244321}">
                <p14:modId xmlns:p14="http://schemas.microsoft.com/office/powerpoint/2010/main" val="4227445286"/>
              </p:ext>
            </p:extLst>
          </p:nvPr>
        </p:nvGraphicFramePr>
        <p:xfrm>
          <a:off x="776748" y="1847467"/>
          <a:ext cx="10648336" cy="3337560"/>
        </p:xfrm>
        <a:graphic>
          <a:graphicData uri="http://schemas.openxmlformats.org/drawingml/2006/table">
            <a:tbl>
              <a:tblPr firstRow="1" bandRow="1">
                <a:tableStyleId>{68D230F3-CF80-4859-8CE7-A43EE81993B5}</a:tableStyleId>
              </a:tblPr>
              <a:tblGrid>
                <a:gridCol w="6571109">
                  <a:extLst>
                    <a:ext uri="{9D8B030D-6E8A-4147-A177-3AD203B41FA5}">
                      <a16:colId xmlns:a16="http://schemas.microsoft.com/office/drawing/2014/main" val="1950978455"/>
                    </a:ext>
                  </a:extLst>
                </a:gridCol>
                <a:gridCol w="4077227">
                  <a:extLst>
                    <a:ext uri="{9D8B030D-6E8A-4147-A177-3AD203B41FA5}">
                      <a16:colId xmlns:a16="http://schemas.microsoft.com/office/drawing/2014/main" val="688180830"/>
                    </a:ext>
                  </a:extLst>
                </a:gridCol>
              </a:tblGrid>
              <a:tr h="370840">
                <a:tc>
                  <a:txBody>
                    <a:bodyPr/>
                    <a:lstStyle/>
                    <a:p>
                      <a:pPr algn="l"/>
                      <a:r>
                        <a:rPr lang="en-US" sz="1800" b="1">
                          <a:solidFill>
                            <a:srgbClr val="056839"/>
                          </a:solidFill>
                          <a:latin typeface="Bahnschrift" panose="020B0502040204020203" pitchFamily="34" charset="0"/>
                        </a:rPr>
                        <a:t>SERVICE</a:t>
                      </a:r>
                      <a:endParaRPr lang="en-US"/>
                    </a:p>
                  </a:txBody>
                  <a:tcPr/>
                </a:tc>
                <a:tc>
                  <a:txBody>
                    <a:bodyPr/>
                    <a:lstStyle/>
                    <a:p>
                      <a:pPr algn="l"/>
                      <a:r>
                        <a:rPr lang="en-US" sz="1800" b="1">
                          <a:solidFill>
                            <a:srgbClr val="056839"/>
                          </a:solidFill>
                          <a:latin typeface="Bahnschrift" panose="020B0502040204020203" pitchFamily="34" charset="0"/>
                        </a:rPr>
                        <a:t>ESTIMATED FY 2025 TOWN BENEFIT</a:t>
                      </a:r>
                      <a:endParaRPr lang="en-US"/>
                    </a:p>
                  </a:txBody>
                  <a:tcPr/>
                </a:tc>
                <a:extLst>
                  <a:ext uri="{0D108BD9-81ED-4DB2-BD59-A6C34878D82A}">
                    <a16:rowId xmlns:a16="http://schemas.microsoft.com/office/drawing/2014/main" val="2038684123"/>
                  </a:ext>
                </a:extLst>
              </a:tr>
              <a:tr h="370840">
                <a:tc>
                  <a:txBody>
                    <a:bodyPr/>
                    <a:lstStyle/>
                    <a:p>
                      <a:r>
                        <a:rPr lang="en-US" sz="1800" b="1" dirty="0">
                          <a:solidFill>
                            <a:srgbClr val="056839"/>
                          </a:solidFill>
                          <a:latin typeface="Bahnschrift" panose="020B0502040204020203" pitchFamily="34" charset="0"/>
                        </a:rPr>
                        <a:t>MSW Disposal Tip Fee Subsidy </a:t>
                      </a:r>
                      <a:endParaRPr lang="en-US" dirty="0"/>
                    </a:p>
                  </a:txBody>
                  <a:tcPr/>
                </a:tc>
                <a:tc>
                  <a:txBody>
                    <a:bodyPr/>
                    <a:lstStyle/>
                    <a:p>
                      <a:pPr algn="r"/>
                      <a:r>
                        <a:rPr lang="en-US" sz="1800" kern="1200">
                          <a:solidFill>
                            <a:srgbClr val="056839"/>
                          </a:solidFill>
                          <a:latin typeface="Bahnschrift" panose="020B0502040204020203" pitchFamily="34" charset="0"/>
                          <a:ea typeface="+mn-ea"/>
                          <a:cs typeface="+mn-cs"/>
                        </a:rPr>
                        <a:t>$1,151,500</a:t>
                      </a:r>
                    </a:p>
                  </a:txBody>
                  <a:tcPr/>
                </a:tc>
                <a:extLst>
                  <a:ext uri="{0D108BD9-81ED-4DB2-BD59-A6C34878D82A}">
                    <a16:rowId xmlns:a16="http://schemas.microsoft.com/office/drawing/2014/main" val="2178348190"/>
                  </a:ext>
                </a:extLst>
              </a:tr>
              <a:tr h="370840">
                <a:tc>
                  <a:txBody>
                    <a:bodyPr/>
                    <a:lstStyle/>
                    <a:p>
                      <a:endParaRPr lang="en-US" dirty="0"/>
                    </a:p>
                  </a:txBody>
                  <a:tcPr/>
                </a:tc>
                <a:tc>
                  <a:txBody>
                    <a:bodyPr/>
                    <a:lstStyle/>
                    <a:p>
                      <a:pPr algn="r"/>
                      <a:endParaRPr lang="en-US" sz="1800" kern="120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2391326734"/>
                  </a:ext>
                </a:extLst>
              </a:tr>
              <a:tr h="370840">
                <a:tc>
                  <a:txBody>
                    <a:bodyPr/>
                    <a:lstStyle/>
                    <a:p>
                      <a:endParaRPr lang="en-US" dirty="0"/>
                    </a:p>
                  </a:txBody>
                  <a:tcPr/>
                </a:tc>
                <a:tc>
                  <a:txBody>
                    <a:bodyPr/>
                    <a:lstStyle/>
                    <a:p>
                      <a:pPr algn="r"/>
                      <a:endParaRPr lang="en-US" sz="1800" kern="120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3365879927"/>
                  </a:ext>
                </a:extLst>
              </a:tr>
              <a:tr h="370840">
                <a:tc>
                  <a:txBody>
                    <a:bodyPr/>
                    <a:lstStyle/>
                    <a:p>
                      <a:endParaRPr lang="en-US" dirty="0"/>
                    </a:p>
                  </a:txBody>
                  <a:tcPr/>
                </a:tc>
                <a:tc>
                  <a:txBody>
                    <a:bodyPr/>
                    <a:lstStyle/>
                    <a:p>
                      <a:pPr algn="r"/>
                      <a:endParaRPr lang="en-US" sz="1800" kern="120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2271624153"/>
                  </a:ext>
                </a:extLst>
              </a:tr>
              <a:tr h="370840">
                <a:tc>
                  <a:txBody>
                    <a:bodyPr/>
                    <a:lstStyle/>
                    <a:p>
                      <a:endParaRPr lang="en-US" dirty="0"/>
                    </a:p>
                  </a:txBody>
                  <a:tcPr/>
                </a:tc>
                <a:tc>
                  <a:txBody>
                    <a:bodyPr/>
                    <a:lstStyle/>
                    <a:p>
                      <a:pPr algn="r"/>
                      <a:endParaRPr lang="en-US" sz="1800" kern="120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3526121689"/>
                  </a:ext>
                </a:extLst>
              </a:tr>
              <a:tr h="370840">
                <a:tc>
                  <a:txBody>
                    <a:bodyPr/>
                    <a:lstStyle/>
                    <a:p>
                      <a:endParaRPr lang="en-US" dirty="0"/>
                    </a:p>
                  </a:txBody>
                  <a:tcPr/>
                </a:tc>
                <a:tc>
                  <a:txBody>
                    <a:bodyPr/>
                    <a:lstStyle/>
                    <a:p>
                      <a:pPr algn="r"/>
                      <a:endParaRPr lang="en-US" sz="1800" kern="1200" dirty="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39224010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a:solidFill>
                          <a:srgbClr val="056839"/>
                        </a:solidFill>
                        <a:latin typeface="Bahnschrift" panose="020B0502040204020203" pitchFamily="34" charset="0"/>
                      </a:endParaRPr>
                    </a:p>
                  </a:txBody>
                  <a:tcPr/>
                </a:tc>
                <a:tc>
                  <a:txBody>
                    <a:bodyPr/>
                    <a:lstStyle/>
                    <a:p>
                      <a:pPr algn="r"/>
                      <a:endParaRPr lang="en-US" sz="1800" u="none" kern="1200" dirty="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24732741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a:solidFill>
                          <a:srgbClr val="056839"/>
                        </a:solidFill>
                        <a:latin typeface="Bahnschrift" panose="020B0502040204020203" pitchFamily="34" charset="0"/>
                      </a:endParaRPr>
                    </a:p>
                  </a:txBody>
                  <a:tcPr/>
                </a:tc>
                <a:tc>
                  <a:txBody>
                    <a:bodyPr/>
                    <a:lstStyle/>
                    <a:p>
                      <a:pPr algn="r"/>
                      <a:endParaRPr lang="en-US" sz="1800" b="1" kern="1200" dirty="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3815158705"/>
                  </a:ext>
                </a:extLst>
              </a:tr>
            </a:tbl>
          </a:graphicData>
        </a:graphic>
      </p:graphicFrame>
    </p:spTree>
    <p:extLst>
      <p:ext uri="{BB962C8B-B14F-4D97-AF65-F5344CB8AC3E}">
        <p14:creationId xmlns:p14="http://schemas.microsoft.com/office/powerpoint/2010/main" val="307415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C0BB35-1996-C919-3869-6F8B2A5480E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1EFE7C8-DECB-B2CE-88B7-348D950004AB}"/>
              </a:ext>
            </a:extLst>
          </p:cNvPr>
          <p:cNvSpPr txBox="1"/>
          <p:nvPr/>
        </p:nvSpPr>
        <p:spPr>
          <a:xfrm>
            <a:off x="0" y="295563"/>
            <a:ext cx="12192000" cy="646331"/>
          </a:xfrm>
          <a:prstGeom prst="rect">
            <a:avLst/>
          </a:prstGeom>
          <a:noFill/>
        </p:spPr>
        <p:txBody>
          <a:bodyPr wrap="square" rtlCol="0">
            <a:spAutoFit/>
          </a:bodyPr>
          <a:lstStyle/>
          <a:p>
            <a:pPr algn="ctr"/>
            <a:r>
              <a:rPr lang="en-US" sz="3600" b="1">
                <a:solidFill>
                  <a:schemeClr val="bg1"/>
                </a:solidFill>
                <a:latin typeface="Bahnschrift" panose="020B0502040204020203" pitchFamily="34" charset="0"/>
              </a:rPr>
              <a:t>SCRRRA Services</a:t>
            </a:r>
          </a:p>
        </p:txBody>
      </p:sp>
      <p:sp>
        <p:nvSpPr>
          <p:cNvPr id="11" name="Flowchart: Off-page Connector 10">
            <a:extLst>
              <a:ext uri="{FF2B5EF4-FFF2-40B4-BE49-F238E27FC236}">
                <a16:creationId xmlns:a16="http://schemas.microsoft.com/office/drawing/2014/main" id="{09D77949-D309-0DF2-074B-F456C071DD8B}"/>
              </a:ext>
            </a:extLst>
          </p:cNvPr>
          <p:cNvSpPr/>
          <p:nvPr/>
        </p:nvSpPr>
        <p:spPr>
          <a:xfrm>
            <a:off x="0" y="2"/>
            <a:ext cx="12192000" cy="1325564"/>
          </a:xfrm>
          <a:prstGeom prst="flowChartOffpageConnector">
            <a:avLst/>
          </a:prstGeom>
          <a:solidFill>
            <a:srgbClr val="0092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C219B709-A8AB-EA7E-18DC-9C71924654D2}"/>
              </a:ext>
            </a:extLst>
          </p:cNvPr>
          <p:cNvSpPr txBox="1">
            <a:spLocks/>
          </p:cNvSpPr>
          <p:nvPr/>
        </p:nvSpPr>
        <p:spPr>
          <a:xfrm>
            <a:off x="0" y="288490"/>
            <a:ext cx="12192000" cy="1558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rPr>
              <a:t>SCRRRA </a:t>
            </a:r>
            <a:r>
              <a:rPr lang="en-US" sz="3600" b="1">
                <a:solidFill>
                  <a:schemeClr val="bg1"/>
                </a:solidFill>
                <a:latin typeface="Bahnschrift" panose="020B0502040204020203" pitchFamily="34" charset="0"/>
              </a:rPr>
              <a:t>Services</a:t>
            </a:r>
            <a:endPar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endParaRPr>
          </a:p>
        </p:txBody>
      </p:sp>
      <p:graphicFrame>
        <p:nvGraphicFramePr>
          <p:cNvPr id="2" name="Table 1">
            <a:extLst>
              <a:ext uri="{FF2B5EF4-FFF2-40B4-BE49-F238E27FC236}">
                <a16:creationId xmlns:a16="http://schemas.microsoft.com/office/drawing/2014/main" id="{237EC6FC-3E2F-6A86-977D-825F0BFF4EF9}"/>
              </a:ext>
            </a:extLst>
          </p:cNvPr>
          <p:cNvGraphicFramePr>
            <a:graphicFrameLocks noGrp="1"/>
          </p:cNvGraphicFramePr>
          <p:nvPr>
            <p:extLst>
              <p:ext uri="{D42A27DB-BD31-4B8C-83A1-F6EECF244321}">
                <p14:modId xmlns:p14="http://schemas.microsoft.com/office/powerpoint/2010/main" val="3299314449"/>
              </p:ext>
            </p:extLst>
          </p:nvPr>
        </p:nvGraphicFramePr>
        <p:xfrm>
          <a:off x="776748" y="1847467"/>
          <a:ext cx="10648336" cy="3337560"/>
        </p:xfrm>
        <a:graphic>
          <a:graphicData uri="http://schemas.openxmlformats.org/drawingml/2006/table">
            <a:tbl>
              <a:tblPr firstRow="1" bandRow="1">
                <a:tableStyleId>{68D230F3-CF80-4859-8CE7-A43EE81993B5}</a:tableStyleId>
              </a:tblPr>
              <a:tblGrid>
                <a:gridCol w="6571109">
                  <a:extLst>
                    <a:ext uri="{9D8B030D-6E8A-4147-A177-3AD203B41FA5}">
                      <a16:colId xmlns:a16="http://schemas.microsoft.com/office/drawing/2014/main" val="1950978455"/>
                    </a:ext>
                  </a:extLst>
                </a:gridCol>
                <a:gridCol w="4077227">
                  <a:extLst>
                    <a:ext uri="{9D8B030D-6E8A-4147-A177-3AD203B41FA5}">
                      <a16:colId xmlns:a16="http://schemas.microsoft.com/office/drawing/2014/main" val="688180830"/>
                    </a:ext>
                  </a:extLst>
                </a:gridCol>
              </a:tblGrid>
              <a:tr h="370840">
                <a:tc>
                  <a:txBody>
                    <a:bodyPr/>
                    <a:lstStyle/>
                    <a:p>
                      <a:pPr algn="l"/>
                      <a:r>
                        <a:rPr lang="en-US" sz="1800" b="1">
                          <a:solidFill>
                            <a:srgbClr val="056839"/>
                          </a:solidFill>
                          <a:latin typeface="Bahnschrift" panose="020B0502040204020203" pitchFamily="34" charset="0"/>
                        </a:rPr>
                        <a:t>SERVICE</a:t>
                      </a:r>
                      <a:endParaRPr lang="en-US"/>
                    </a:p>
                  </a:txBody>
                  <a:tcPr/>
                </a:tc>
                <a:tc>
                  <a:txBody>
                    <a:bodyPr/>
                    <a:lstStyle/>
                    <a:p>
                      <a:pPr algn="l"/>
                      <a:r>
                        <a:rPr lang="en-US" sz="1800" b="1">
                          <a:solidFill>
                            <a:srgbClr val="056839"/>
                          </a:solidFill>
                          <a:latin typeface="Bahnschrift" panose="020B0502040204020203" pitchFamily="34" charset="0"/>
                        </a:rPr>
                        <a:t>ESTIMATED FY 2025 TOWN BENEFIT</a:t>
                      </a:r>
                      <a:endParaRPr lang="en-US"/>
                    </a:p>
                  </a:txBody>
                  <a:tcPr/>
                </a:tc>
                <a:extLst>
                  <a:ext uri="{0D108BD9-81ED-4DB2-BD59-A6C34878D82A}">
                    <a16:rowId xmlns:a16="http://schemas.microsoft.com/office/drawing/2014/main" val="2038684123"/>
                  </a:ext>
                </a:extLst>
              </a:tr>
              <a:tr h="370840">
                <a:tc>
                  <a:txBody>
                    <a:bodyPr/>
                    <a:lstStyle/>
                    <a:p>
                      <a:r>
                        <a:rPr lang="en-US" sz="1800" b="1" dirty="0">
                          <a:solidFill>
                            <a:srgbClr val="056839"/>
                          </a:solidFill>
                          <a:latin typeface="Bahnschrift" panose="020B0502040204020203" pitchFamily="34" charset="0"/>
                        </a:rPr>
                        <a:t>MSW Disposal Tip Fee Subsidy </a:t>
                      </a:r>
                      <a:endParaRPr lang="en-US" dirty="0"/>
                    </a:p>
                  </a:txBody>
                  <a:tcPr/>
                </a:tc>
                <a:tc>
                  <a:txBody>
                    <a:bodyPr/>
                    <a:lstStyle/>
                    <a:p>
                      <a:pPr algn="r"/>
                      <a:r>
                        <a:rPr lang="en-US" sz="1800" kern="1200">
                          <a:solidFill>
                            <a:srgbClr val="056839"/>
                          </a:solidFill>
                          <a:latin typeface="Bahnschrift" panose="020B0502040204020203" pitchFamily="34" charset="0"/>
                          <a:ea typeface="+mn-ea"/>
                          <a:cs typeface="+mn-cs"/>
                        </a:rPr>
                        <a:t>$1,151,500</a:t>
                      </a:r>
                    </a:p>
                  </a:txBody>
                  <a:tcPr/>
                </a:tc>
                <a:extLst>
                  <a:ext uri="{0D108BD9-81ED-4DB2-BD59-A6C34878D82A}">
                    <a16:rowId xmlns:a16="http://schemas.microsoft.com/office/drawing/2014/main" val="2178348190"/>
                  </a:ext>
                </a:extLst>
              </a:tr>
              <a:tr h="370840">
                <a:tc>
                  <a:txBody>
                    <a:bodyPr/>
                    <a:lstStyle/>
                    <a:p>
                      <a:r>
                        <a:rPr lang="en-US" sz="1800" b="1" dirty="0">
                          <a:solidFill>
                            <a:srgbClr val="056839"/>
                          </a:solidFill>
                          <a:latin typeface="Bahnschrift" panose="020B0502040204020203" pitchFamily="34" charset="0"/>
                        </a:rPr>
                        <a:t>Recycling Tip Fee Subsidy </a:t>
                      </a:r>
                      <a:endParaRPr lang="en-US" dirty="0"/>
                    </a:p>
                  </a:txBody>
                  <a:tcPr/>
                </a:tc>
                <a:tc>
                  <a:txBody>
                    <a:bodyPr/>
                    <a:lstStyle/>
                    <a:p>
                      <a:pPr algn="r"/>
                      <a:r>
                        <a:rPr lang="en-US" sz="1800" kern="1200">
                          <a:solidFill>
                            <a:srgbClr val="056839"/>
                          </a:solidFill>
                          <a:latin typeface="Bahnschrift" panose="020B0502040204020203" pitchFamily="34" charset="0"/>
                          <a:ea typeface="+mn-ea"/>
                          <a:cs typeface="+mn-cs"/>
                        </a:rPr>
                        <a:t>1,150,000</a:t>
                      </a:r>
                    </a:p>
                  </a:txBody>
                  <a:tcPr/>
                </a:tc>
                <a:extLst>
                  <a:ext uri="{0D108BD9-81ED-4DB2-BD59-A6C34878D82A}">
                    <a16:rowId xmlns:a16="http://schemas.microsoft.com/office/drawing/2014/main" val="2391326734"/>
                  </a:ext>
                </a:extLst>
              </a:tr>
              <a:tr h="370840">
                <a:tc>
                  <a:txBody>
                    <a:bodyPr/>
                    <a:lstStyle/>
                    <a:p>
                      <a:endParaRPr lang="en-US" dirty="0"/>
                    </a:p>
                  </a:txBody>
                  <a:tcPr/>
                </a:tc>
                <a:tc>
                  <a:txBody>
                    <a:bodyPr/>
                    <a:lstStyle/>
                    <a:p>
                      <a:pPr algn="r"/>
                      <a:endParaRPr lang="en-US" sz="1800" kern="120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3365879927"/>
                  </a:ext>
                </a:extLst>
              </a:tr>
              <a:tr h="370840">
                <a:tc>
                  <a:txBody>
                    <a:bodyPr/>
                    <a:lstStyle/>
                    <a:p>
                      <a:endParaRPr lang="en-US" dirty="0"/>
                    </a:p>
                  </a:txBody>
                  <a:tcPr/>
                </a:tc>
                <a:tc>
                  <a:txBody>
                    <a:bodyPr/>
                    <a:lstStyle/>
                    <a:p>
                      <a:pPr algn="r"/>
                      <a:endParaRPr lang="en-US" sz="1800" kern="120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2271624153"/>
                  </a:ext>
                </a:extLst>
              </a:tr>
              <a:tr h="370840">
                <a:tc>
                  <a:txBody>
                    <a:bodyPr/>
                    <a:lstStyle/>
                    <a:p>
                      <a:endParaRPr lang="en-US" dirty="0"/>
                    </a:p>
                  </a:txBody>
                  <a:tcPr/>
                </a:tc>
                <a:tc>
                  <a:txBody>
                    <a:bodyPr/>
                    <a:lstStyle/>
                    <a:p>
                      <a:pPr algn="r"/>
                      <a:endParaRPr lang="en-US" sz="1800" kern="120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3526121689"/>
                  </a:ext>
                </a:extLst>
              </a:tr>
              <a:tr h="370840">
                <a:tc>
                  <a:txBody>
                    <a:bodyPr/>
                    <a:lstStyle/>
                    <a:p>
                      <a:endParaRPr lang="en-US" dirty="0"/>
                    </a:p>
                  </a:txBody>
                  <a:tcPr/>
                </a:tc>
                <a:tc>
                  <a:txBody>
                    <a:bodyPr/>
                    <a:lstStyle/>
                    <a:p>
                      <a:pPr algn="r"/>
                      <a:endParaRPr lang="en-US" sz="1800" kern="120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39224010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056839"/>
                        </a:solidFill>
                        <a:latin typeface="Bahnschrift" panose="020B0502040204020203" pitchFamily="34" charset="0"/>
                      </a:endParaRPr>
                    </a:p>
                  </a:txBody>
                  <a:tcPr/>
                </a:tc>
                <a:tc>
                  <a:txBody>
                    <a:bodyPr/>
                    <a:lstStyle/>
                    <a:p>
                      <a:pPr algn="r"/>
                      <a:endParaRPr lang="en-US" sz="1800" u="none" kern="1200" dirty="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24732741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a:solidFill>
                          <a:srgbClr val="056839"/>
                        </a:solidFill>
                        <a:latin typeface="Bahnschrift" panose="020B0502040204020203" pitchFamily="34" charset="0"/>
                      </a:endParaRPr>
                    </a:p>
                  </a:txBody>
                  <a:tcPr/>
                </a:tc>
                <a:tc>
                  <a:txBody>
                    <a:bodyPr/>
                    <a:lstStyle/>
                    <a:p>
                      <a:pPr algn="r"/>
                      <a:endParaRPr lang="en-US" sz="1800" b="1" kern="1200" dirty="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3815158705"/>
                  </a:ext>
                </a:extLst>
              </a:tr>
            </a:tbl>
          </a:graphicData>
        </a:graphic>
      </p:graphicFrame>
    </p:spTree>
    <p:extLst>
      <p:ext uri="{BB962C8B-B14F-4D97-AF65-F5344CB8AC3E}">
        <p14:creationId xmlns:p14="http://schemas.microsoft.com/office/powerpoint/2010/main" val="119468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3F568A-1509-A31E-5965-DA9E359C9B8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7A5307B-B677-847A-7D06-66764AD49A0B}"/>
              </a:ext>
            </a:extLst>
          </p:cNvPr>
          <p:cNvSpPr txBox="1"/>
          <p:nvPr/>
        </p:nvSpPr>
        <p:spPr>
          <a:xfrm>
            <a:off x="0" y="295563"/>
            <a:ext cx="12192000" cy="646331"/>
          </a:xfrm>
          <a:prstGeom prst="rect">
            <a:avLst/>
          </a:prstGeom>
          <a:noFill/>
        </p:spPr>
        <p:txBody>
          <a:bodyPr wrap="square" rtlCol="0">
            <a:spAutoFit/>
          </a:bodyPr>
          <a:lstStyle/>
          <a:p>
            <a:pPr algn="ctr"/>
            <a:r>
              <a:rPr lang="en-US" sz="3600" b="1">
                <a:solidFill>
                  <a:schemeClr val="bg1"/>
                </a:solidFill>
                <a:latin typeface="Bahnschrift" panose="020B0502040204020203" pitchFamily="34" charset="0"/>
              </a:rPr>
              <a:t>SCRRRA Services</a:t>
            </a:r>
          </a:p>
        </p:txBody>
      </p:sp>
      <p:sp>
        <p:nvSpPr>
          <p:cNvPr id="11" name="Flowchart: Off-page Connector 10">
            <a:extLst>
              <a:ext uri="{FF2B5EF4-FFF2-40B4-BE49-F238E27FC236}">
                <a16:creationId xmlns:a16="http://schemas.microsoft.com/office/drawing/2014/main" id="{C5AC854D-A5C3-A3E6-9D2E-78C85B45B70E}"/>
              </a:ext>
            </a:extLst>
          </p:cNvPr>
          <p:cNvSpPr/>
          <p:nvPr/>
        </p:nvSpPr>
        <p:spPr>
          <a:xfrm>
            <a:off x="0" y="2"/>
            <a:ext cx="12192000" cy="1325564"/>
          </a:xfrm>
          <a:prstGeom prst="flowChartOffpageConnector">
            <a:avLst/>
          </a:prstGeom>
          <a:solidFill>
            <a:srgbClr val="0092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281EB7CF-92F6-CF39-DBA3-AD6A1B66F3B6}"/>
              </a:ext>
            </a:extLst>
          </p:cNvPr>
          <p:cNvSpPr txBox="1">
            <a:spLocks/>
          </p:cNvSpPr>
          <p:nvPr/>
        </p:nvSpPr>
        <p:spPr>
          <a:xfrm>
            <a:off x="0" y="288490"/>
            <a:ext cx="12192000" cy="1558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rPr>
              <a:t>SCRRRA </a:t>
            </a:r>
            <a:r>
              <a:rPr lang="en-US" sz="3600" b="1">
                <a:solidFill>
                  <a:schemeClr val="bg1"/>
                </a:solidFill>
                <a:latin typeface="Bahnschrift" panose="020B0502040204020203" pitchFamily="34" charset="0"/>
              </a:rPr>
              <a:t>Services</a:t>
            </a:r>
            <a:endPar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endParaRPr>
          </a:p>
        </p:txBody>
      </p:sp>
      <p:graphicFrame>
        <p:nvGraphicFramePr>
          <p:cNvPr id="2" name="Table 1">
            <a:extLst>
              <a:ext uri="{FF2B5EF4-FFF2-40B4-BE49-F238E27FC236}">
                <a16:creationId xmlns:a16="http://schemas.microsoft.com/office/drawing/2014/main" id="{31C9C830-F43E-A585-F40B-8DF95B6152FB}"/>
              </a:ext>
            </a:extLst>
          </p:cNvPr>
          <p:cNvGraphicFramePr>
            <a:graphicFrameLocks noGrp="1"/>
          </p:cNvGraphicFramePr>
          <p:nvPr>
            <p:extLst>
              <p:ext uri="{D42A27DB-BD31-4B8C-83A1-F6EECF244321}">
                <p14:modId xmlns:p14="http://schemas.microsoft.com/office/powerpoint/2010/main" val="3408315797"/>
              </p:ext>
            </p:extLst>
          </p:nvPr>
        </p:nvGraphicFramePr>
        <p:xfrm>
          <a:off x="776748" y="1847467"/>
          <a:ext cx="10648336" cy="3337560"/>
        </p:xfrm>
        <a:graphic>
          <a:graphicData uri="http://schemas.openxmlformats.org/drawingml/2006/table">
            <a:tbl>
              <a:tblPr firstRow="1" bandRow="1">
                <a:tableStyleId>{68D230F3-CF80-4859-8CE7-A43EE81993B5}</a:tableStyleId>
              </a:tblPr>
              <a:tblGrid>
                <a:gridCol w="6571109">
                  <a:extLst>
                    <a:ext uri="{9D8B030D-6E8A-4147-A177-3AD203B41FA5}">
                      <a16:colId xmlns:a16="http://schemas.microsoft.com/office/drawing/2014/main" val="1950978455"/>
                    </a:ext>
                  </a:extLst>
                </a:gridCol>
                <a:gridCol w="4077227">
                  <a:extLst>
                    <a:ext uri="{9D8B030D-6E8A-4147-A177-3AD203B41FA5}">
                      <a16:colId xmlns:a16="http://schemas.microsoft.com/office/drawing/2014/main" val="688180830"/>
                    </a:ext>
                  </a:extLst>
                </a:gridCol>
              </a:tblGrid>
              <a:tr h="370840">
                <a:tc>
                  <a:txBody>
                    <a:bodyPr/>
                    <a:lstStyle/>
                    <a:p>
                      <a:pPr algn="l"/>
                      <a:r>
                        <a:rPr lang="en-US" sz="1800" b="1">
                          <a:solidFill>
                            <a:srgbClr val="056839"/>
                          </a:solidFill>
                          <a:latin typeface="Bahnschrift" panose="020B0502040204020203" pitchFamily="34" charset="0"/>
                        </a:rPr>
                        <a:t>SERVICE</a:t>
                      </a:r>
                      <a:endParaRPr lang="en-US"/>
                    </a:p>
                  </a:txBody>
                  <a:tcPr/>
                </a:tc>
                <a:tc>
                  <a:txBody>
                    <a:bodyPr/>
                    <a:lstStyle/>
                    <a:p>
                      <a:pPr algn="l"/>
                      <a:r>
                        <a:rPr lang="en-US" sz="1800" b="1">
                          <a:solidFill>
                            <a:srgbClr val="056839"/>
                          </a:solidFill>
                          <a:latin typeface="Bahnschrift" panose="020B0502040204020203" pitchFamily="34" charset="0"/>
                        </a:rPr>
                        <a:t>ESTIMATED FY 2025 TOWN BENEFIT</a:t>
                      </a:r>
                      <a:endParaRPr lang="en-US"/>
                    </a:p>
                  </a:txBody>
                  <a:tcPr/>
                </a:tc>
                <a:extLst>
                  <a:ext uri="{0D108BD9-81ED-4DB2-BD59-A6C34878D82A}">
                    <a16:rowId xmlns:a16="http://schemas.microsoft.com/office/drawing/2014/main" val="2038684123"/>
                  </a:ext>
                </a:extLst>
              </a:tr>
              <a:tr h="370840">
                <a:tc>
                  <a:txBody>
                    <a:bodyPr/>
                    <a:lstStyle/>
                    <a:p>
                      <a:r>
                        <a:rPr lang="en-US" sz="1800" b="1" dirty="0">
                          <a:solidFill>
                            <a:srgbClr val="056839"/>
                          </a:solidFill>
                          <a:latin typeface="Bahnschrift" panose="020B0502040204020203" pitchFamily="34" charset="0"/>
                        </a:rPr>
                        <a:t>MSW Disposal Tip Fee Subsidy </a:t>
                      </a:r>
                      <a:endParaRPr lang="en-US" dirty="0"/>
                    </a:p>
                  </a:txBody>
                  <a:tcPr/>
                </a:tc>
                <a:tc>
                  <a:txBody>
                    <a:bodyPr/>
                    <a:lstStyle/>
                    <a:p>
                      <a:pPr algn="r"/>
                      <a:r>
                        <a:rPr lang="en-US" sz="1800" kern="1200">
                          <a:solidFill>
                            <a:srgbClr val="056839"/>
                          </a:solidFill>
                          <a:latin typeface="Bahnschrift" panose="020B0502040204020203" pitchFamily="34" charset="0"/>
                          <a:ea typeface="+mn-ea"/>
                          <a:cs typeface="+mn-cs"/>
                        </a:rPr>
                        <a:t>$1,151,500</a:t>
                      </a:r>
                    </a:p>
                  </a:txBody>
                  <a:tcPr/>
                </a:tc>
                <a:extLst>
                  <a:ext uri="{0D108BD9-81ED-4DB2-BD59-A6C34878D82A}">
                    <a16:rowId xmlns:a16="http://schemas.microsoft.com/office/drawing/2014/main" val="2178348190"/>
                  </a:ext>
                </a:extLst>
              </a:tr>
              <a:tr h="370840">
                <a:tc>
                  <a:txBody>
                    <a:bodyPr/>
                    <a:lstStyle/>
                    <a:p>
                      <a:r>
                        <a:rPr lang="en-US" sz="1800" b="1" dirty="0">
                          <a:solidFill>
                            <a:srgbClr val="056839"/>
                          </a:solidFill>
                          <a:latin typeface="Bahnschrift" panose="020B0502040204020203" pitchFamily="34" charset="0"/>
                        </a:rPr>
                        <a:t>Recycling Tip Fee Subsidy </a:t>
                      </a:r>
                      <a:endParaRPr lang="en-US" dirty="0"/>
                    </a:p>
                  </a:txBody>
                  <a:tcPr/>
                </a:tc>
                <a:tc>
                  <a:txBody>
                    <a:bodyPr/>
                    <a:lstStyle/>
                    <a:p>
                      <a:pPr algn="r"/>
                      <a:r>
                        <a:rPr lang="en-US" sz="1800" kern="1200">
                          <a:solidFill>
                            <a:srgbClr val="056839"/>
                          </a:solidFill>
                          <a:latin typeface="Bahnschrift" panose="020B0502040204020203" pitchFamily="34" charset="0"/>
                          <a:ea typeface="+mn-ea"/>
                          <a:cs typeface="+mn-cs"/>
                        </a:rPr>
                        <a:t>1,150,000</a:t>
                      </a:r>
                    </a:p>
                  </a:txBody>
                  <a:tcPr/>
                </a:tc>
                <a:extLst>
                  <a:ext uri="{0D108BD9-81ED-4DB2-BD59-A6C34878D82A}">
                    <a16:rowId xmlns:a16="http://schemas.microsoft.com/office/drawing/2014/main" val="2391326734"/>
                  </a:ext>
                </a:extLst>
              </a:tr>
              <a:tr h="370840">
                <a:tc>
                  <a:txBody>
                    <a:bodyPr/>
                    <a:lstStyle/>
                    <a:p>
                      <a:r>
                        <a:rPr lang="en-US" sz="1800" b="1">
                          <a:solidFill>
                            <a:srgbClr val="056839"/>
                          </a:solidFill>
                          <a:latin typeface="Bahnschrift" panose="020B0502040204020203" pitchFamily="34" charset="0"/>
                        </a:rPr>
                        <a:t>Transportation (Hauling) Subsidy </a:t>
                      </a:r>
                      <a:endParaRPr lang="en-US"/>
                    </a:p>
                  </a:txBody>
                  <a:tcPr/>
                </a:tc>
                <a:tc>
                  <a:txBody>
                    <a:bodyPr/>
                    <a:lstStyle/>
                    <a:p>
                      <a:pPr algn="r"/>
                      <a:r>
                        <a:rPr lang="en-US" sz="1800" kern="1200">
                          <a:solidFill>
                            <a:srgbClr val="056839"/>
                          </a:solidFill>
                          <a:latin typeface="Bahnschrift" panose="020B0502040204020203" pitchFamily="34" charset="0"/>
                          <a:ea typeface="+mn-ea"/>
                          <a:cs typeface="+mn-cs"/>
                        </a:rPr>
                        <a:t>250,000 </a:t>
                      </a:r>
                    </a:p>
                  </a:txBody>
                  <a:tcPr/>
                </a:tc>
                <a:extLst>
                  <a:ext uri="{0D108BD9-81ED-4DB2-BD59-A6C34878D82A}">
                    <a16:rowId xmlns:a16="http://schemas.microsoft.com/office/drawing/2014/main" val="3365879927"/>
                  </a:ext>
                </a:extLst>
              </a:tr>
              <a:tr h="370840">
                <a:tc>
                  <a:txBody>
                    <a:bodyPr/>
                    <a:lstStyle/>
                    <a:p>
                      <a:endParaRPr lang="en-US" dirty="0"/>
                    </a:p>
                  </a:txBody>
                  <a:tcPr/>
                </a:tc>
                <a:tc>
                  <a:txBody>
                    <a:bodyPr/>
                    <a:lstStyle/>
                    <a:p>
                      <a:pPr algn="r"/>
                      <a:endParaRPr lang="en-US" sz="1800" kern="120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2271624153"/>
                  </a:ext>
                </a:extLst>
              </a:tr>
              <a:tr h="370840">
                <a:tc>
                  <a:txBody>
                    <a:bodyPr/>
                    <a:lstStyle/>
                    <a:p>
                      <a:endParaRPr lang="en-US" dirty="0"/>
                    </a:p>
                  </a:txBody>
                  <a:tcPr/>
                </a:tc>
                <a:tc>
                  <a:txBody>
                    <a:bodyPr/>
                    <a:lstStyle/>
                    <a:p>
                      <a:pPr algn="r"/>
                      <a:endParaRPr lang="en-US" sz="1800" kern="120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3526121689"/>
                  </a:ext>
                </a:extLst>
              </a:tr>
              <a:tr h="370840">
                <a:tc>
                  <a:txBody>
                    <a:bodyPr/>
                    <a:lstStyle/>
                    <a:p>
                      <a:endParaRPr lang="en-US" dirty="0"/>
                    </a:p>
                  </a:txBody>
                  <a:tcPr/>
                </a:tc>
                <a:tc>
                  <a:txBody>
                    <a:bodyPr/>
                    <a:lstStyle/>
                    <a:p>
                      <a:pPr algn="r"/>
                      <a:endParaRPr lang="en-US" sz="1800" kern="120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39224010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056839"/>
                        </a:solidFill>
                        <a:latin typeface="Bahnschrift" panose="020B0502040204020203" pitchFamily="34" charset="0"/>
                      </a:endParaRPr>
                    </a:p>
                  </a:txBody>
                  <a:tcPr/>
                </a:tc>
                <a:tc>
                  <a:txBody>
                    <a:bodyPr/>
                    <a:lstStyle/>
                    <a:p>
                      <a:pPr algn="r"/>
                      <a:endParaRPr lang="en-US" sz="1800" u="none" kern="1200" dirty="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24732741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a:solidFill>
                          <a:srgbClr val="056839"/>
                        </a:solidFill>
                        <a:latin typeface="Bahnschrift" panose="020B0502040204020203" pitchFamily="34" charset="0"/>
                      </a:endParaRPr>
                    </a:p>
                  </a:txBody>
                  <a:tcPr/>
                </a:tc>
                <a:tc>
                  <a:txBody>
                    <a:bodyPr/>
                    <a:lstStyle/>
                    <a:p>
                      <a:pPr algn="r"/>
                      <a:endParaRPr lang="en-US" sz="1800" b="1" kern="1200" dirty="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3815158705"/>
                  </a:ext>
                </a:extLst>
              </a:tr>
            </a:tbl>
          </a:graphicData>
        </a:graphic>
      </p:graphicFrame>
    </p:spTree>
    <p:extLst>
      <p:ext uri="{BB962C8B-B14F-4D97-AF65-F5344CB8AC3E}">
        <p14:creationId xmlns:p14="http://schemas.microsoft.com/office/powerpoint/2010/main" val="320633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713772-E28E-0ACC-E106-6F73DB22B45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485D8BB-FB08-614F-E08B-442F5BF5549A}"/>
              </a:ext>
            </a:extLst>
          </p:cNvPr>
          <p:cNvSpPr txBox="1"/>
          <p:nvPr/>
        </p:nvSpPr>
        <p:spPr>
          <a:xfrm>
            <a:off x="0" y="295563"/>
            <a:ext cx="12192000" cy="646331"/>
          </a:xfrm>
          <a:prstGeom prst="rect">
            <a:avLst/>
          </a:prstGeom>
          <a:noFill/>
        </p:spPr>
        <p:txBody>
          <a:bodyPr wrap="square" rtlCol="0">
            <a:spAutoFit/>
          </a:bodyPr>
          <a:lstStyle/>
          <a:p>
            <a:pPr algn="ctr"/>
            <a:r>
              <a:rPr lang="en-US" sz="3600" b="1">
                <a:solidFill>
                  <a:schemeClr val="bg1"/>
                </a:solidFill>
                <a:latin typeface="Bahnschrift" panose="020B0502040204020203" pitchFamily="34" charset="0"/>
              </a:rPr>
              <a:t>SCRRRA Services</a:t>
            </a:r>
          </a:p>
        </p:txBody>
      </p:sp>
      <p:sp>
        <p:nvSpPr>
          <p:cNvPr id="11" name="Flowchart: Off-page Connector 10">
            <a:extLst>
              <a:ext uri="{FF2B5EF4-FFF2-40B4-BE49-F238E27FC236}">
                <a16:creationId xmlns:a16="http://schemas.microsoft.com/office/drawing/2014/main" id="{9C9D4CF6-0779-8640-14C8-F94361AAA34E}"/>
              </a:ext>
            </a:extLst>
          </p:cNvPr>
          <p:cNvSpPr/>
          <p:nvPr/>
        </p:nvSpPr>
        <p:spPr>
          <a:xfrm>
            <a:off x="0" y="2"/>
            <a:ext cx="12192000" cy="1325564"/>
          </a:xfrm>
          <a:prstGeom prst="flowChartOffpageConnector">
            <a:avLst/>
          </a:prstGeom>
          <a:solidFill>
            <a:srgbClr val="0092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545D47F5-548C-536C-7AFC-755B1F48D5A8}"/>
              </a:ext>
            </a:extLst>
          </p:cNvPr>
          <p:cNvSpPr txBox="1">
            <a:spLocks/>
          </p:cNvSpPr>
          <p:nvPr/>
        </p:nvSpPr>
        <p:spPr>
          <a:xfrm>
            <a:off x="0" y="288490"/>
            <a:ext cx="12192000" cy="1558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rPr>
              <a:t>SCRRRA </a:t>
            </a:r>
            <a:r>
              <a:rPr lang="en-US" sz="3600" b="1">
                <a:solidFill>
                  <a:schemeClr val="bg1"/>
                </a:solidFill>
                <a:latin typeface="Bahnschrift" panose="020B0502040204020203" pitchFamily="34" charset="0"/>
              </a:rPr>
              <a:t>Services</a:t>
            </a:r>
            <a:endPar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endParaRPr>
          </a:p>
        </p:txBody>
      </p:sp>
      <p:graphicFrame>
        <p:nvGraphicFramePr>
          <p:cNvPr id="2" name="Table 1">
            <a:extLst>
              <a:ext uri="{FF2B5EF4-FFF2-40B4-BE49-F238E27FC236}">
                <a16:creationId xmlns:a16="http://schemas.microsoft.com/office/drawing/2014/main" id="{9FBB4045-76A3-5223-6D2D-E1C89B9F5A86}"/>
              </a:ext>
            </a:extLst>
          </p:cNvPr>
          <p:cNvGraphicFramePr>
            <a:graphicFrameLocks noGrp="1"/>
          </p:cNvGraphicFramePr>
          <p:nvPr>
            <p:extLst>
              <p:ext uri="{D42A27DB-BD31-4B8C-83A1-F6EECF244321}">
                <p14:modId xmlns:p14="http://schemas.microsoft.com/office/powerpoint/2010/main" val="3000276523"/>
              </p:ext>
            </p:extLst>
          </p:nvPr>
        </p:nvGraphicFramePr>
        <p:xfrm>
          <a:off x="776748" y="1847467"/>
          <a:ext cx="10648336" cy="3337560"/>
        </p:xfrm>
        <a:graphic>
          <a:graphicData uri="http://schemas.openxmlformats.org/drawingml/2006/table">
            <a:tbl>
              <a:tblPr firstRow="1" bandRow="1">
                <a:tableStyleId>{68D230F3-CF80-4859-8CE7-A43EE81993B5}</a:tableStyleId>
              </a:tblPr>
              <a:tblGrid>
                <a:gridCol w="6571109">
                  <a:extLst>
                    <a:ext uri="{9D8B030D-6E8A-4147-A177-3AD203B41FA5}">
                      <a16:colId xmlns:a16="http://schemas.microsoft.com/office/drawing/2014/main" val="1950978455"/>
                    </a:ext>
                  </a:extLst>
                </a:gridCol>
                <a:gridCol w="4077227">
                  <a:extLst>
                    <a:ext uri="{9D8B030D-6E8A-4147-A177-3AD203B41FA5}">
                      <a16:colId xmlns:a16="http://schemas.microsoft.com/office/drawing/2014/main" val="688180830"/>
                    </a:ext>
                  </a:extLst>
                </a:gridCol>
              </a:tblGrid>
              <a:tr h="370840">
                <a:tc>
                  <a:txBody>
                    <a:bodyPr/>
                    <a:lstStyle/>
                    <a:p>
                      <a:pPr algn="l"/>
                      <a:r>
                        <a:rPr lang="en-US" sz="1800" b="1">
                          <a:solidFill>
                            <a:srgbClr val="056839"/>
                          </a:solidFill>
                          <a:latin typeface="Bahnschrift" panose="020B0502040204020203" pitchFamily="34" charset="0"/>
                        </a:rPr>
                        <a:t>SERVICE</a:t>
                      </a:r>
                      <a:endParaRPr lang="en-US"/>
                    </a:p>
                  </a:txBody>
                  <a:tcPr/>
                </a:tc>
                <a:tc>
                  <a:txBody>
                    <a:bodyPr/>
                    <a:lstStyle/>
                    <a:p>
                      <a:pPr algn="l"/>
                      <a:r>
                        <a:rPr lang="en-US" sz="1800" b="1">
                          <a:solidFill>
                            <a:srgbClr val="056839"/>
                          </a:solidFill>
                          <a:latin typeface="Bahnschrift" panose="020B0502040204020203" pitchFamily="34" charset="0"/>
                        </a:rPr>
                        <a:t>ESTIMATED FY 2025 TOWN BENEFIT</a:t>
                      </a:r>
                      <a:endParaRPr lang="en-US"/>
                    </a:p>
                  </a:txBody>
                  <a:tcPr/>
                </a:tc>
                <a:extLst>
                  <a:ext uri="{0D108BD9-81ED-4DB2-BD59-A6C34878D82A}">
                    <a16:rowId xmlns:a16="http://schemas.microsoft.com/office/drawing/2014/main" val="2038684123"/>
                  </a:ext>
                </a:extLst>
              </a:tr>
              <a:tr h="370840">
                <a:tc>
                  <a:txBody>
                    <a:bodyPr/>
                    <a:lstStyle/>
                    <a:p>
                      <a:r>
                        <a:rPr lang="en-US" sz="1800" b="1" dirty="0">
                          <a:solidFill>
                            <a:srgbClr val="056839"/>
                          </a:solidFill>
                          <a:latin typeface="Bahnschrift" panose="020B0502040204020203" pitchFamily="34" charset="0"/>
                        </a:rPr>
                        <a:t>MSW Disposal Tip Fee Subsidy </a:t>
                      </a:r>
                      <a:endParaRPr lang="en-US" dirty="0"/>
                    </a:p>
                  </a:txBody>
                  <a:tcPr/>
                </a:tc>
                <a:tc>
                  <a:txBody>
                    <a:bodyPr/>
                    <a:lstStyle/>
                    <a:p>
                      <a:pPr algn="r"/>
                      <a:r>
                        <a:rPr lang="en-US" sz="1800" kern="1200">
                          <a:solidFill>
                            <a:srgbClr val="056839"/>
                          </a:solidFill>
                          <a:latin typeface="Bahnschrift" panose="020B0502040204020203" pitchFamily="34" charset="0"/>
                          <a:ea typeface="+mn-ea"/>
                          <a:cs typeface="+mn-cs"/>
                        </a:rPr>
                        <a:t>$1,151,500</a:t>
                      </a:r>
                    </a:p>
                  </a:txBody>
                  <a:tcPr/>
                </a:tc>
                <a:extLst>
                  <a:ext uri="{0D108BD9-81ED-4DB2-BD59-A6C34878D82A}">
                    <a16:rowId xmlns:a16="http://schemas.microsoft.com/office/drawing/2014/main" val="2178348190"/>
                  </a:ext>
                </a:extLst>
              </a:tr>
              <a:tr h="370840">
                <a:tc>
                  <a:txBody>
                    <a:bodyPr/>
                    <a:lstStyle/>
                    <a:p>
                      <a:r>
                        <a:rPr lang="en-US" sz="1800" b="1" dirty="0">
                          <a:solidFill>
                            <a:srgbClr val="056839"/>
                          </a:solidFill>
                          <a:latin typeface="Bahnschrift" panose="020B0502040204020203" pitchFamily="34" charset="0"/>
                        </a:rPr>
                        <a:t>Recycling Tip Fee Subsidy </a:t>
                      </a:r>
                      <a:endParaRPr lang="en-US" dirty="0"/>
                    </a:p>
                  </a:txBody>
                  <a:tcPr/>
                </a:tc>
                <a:tc>
                  <a:txBody>
                    <a:bodyPr/>
                    <a:lstStyle/>
                    <a:p>
                      <a:pPr algn="r"/>
                      <a:r>
                        <a:rPr lang="en-US" sz="1800" kern="1200">
                          <a:solidFill>
                            <a:srgbClr val="056839"/>
                          </a:solidFill>
                          <a:latin typeface="Bahnschrift" panose="020B0502040204020203" pitchFamily="34" charset="0"/>
                          <a:ea typeface="+mn-ea"/>
                          <a:cs typeface="+mn-cs"/>
                        </a:rPr>
                        <a:t>1,150,000</a:t>
                      </a:r>
                    </a:p>
                  </a:txBody>
                  <a:tcPr/>
                </a:tc>
                <a:extLst>
                  <a:ext uri="{0D108BD9-81ED-4DB2-BD59-A6C34878D82A}">
                    <a16:rowId xmlns:a16="http://schemas.microsoft.com/office/drawing/2014/main" val="2391326734"/>
                  </a:ext>
                </a:extLst>
              </a:tr>
              <a:tr h="370840">
                <a:tc>
                  <a:txBody>
                    <a:bodyPr/>
                    <a:lstStyle/>
                    <a:p>
                      <a:r>
                        <a:rPr lang="en-US" sz="1800" b="1">
                          <a:solidFill>
                            <a:srgbClr val="056839"/>
                          </a:solidFill>
                          <a:latin typeface="Bahnschrift" panose="020B0502040204020203" pitchFamily="34" charset="0"/>
                        </a:rPr>
                        <a:t>Transportation (Hauling) Subsidy </a:t>
                      </a:r>
                      <a:endParaRPr lang="en-US"/>
                    </a:p>
                  </a:txBody>
                  <a:tcPr/>
                </a:tc>
                <a:tc>
                  <a:txBody>
                    <a:bodyPr/>
                    <a:lstStyle/>
                    <a:p>
                      <a:pPr algn="r"/>
                      <a:r>
                        <a:rPr lang="en-US" sz="1800" kern="1200">
                          <a:solidFill>
                            <a:srgbClr val="056839"/>
                          </a:solidFill>
                          <a:latin typeface="Bahnschrift" panose="020B0502040204020203" pitchFamily="34" charset="0"/>
                          <a:ea typeface="+mn-ea"/>
                          <a:cs typeface="+mn-cs"/>
                        </a:rPr>
                        <a:t>250,000 </a:t>
                      </a:r>
                    </a:p>
                  </a:txBody>
                  <a:tcPr/>
                </a:tc>
                <a:extLst>
                  <a:ext uri="{0D108BD9-81ED-4DB2-BD59-A6C34878D82A}">
                    <a16:rowId xmlns:a16="http://schemas.microsoft.com/office/drawing/2014/main" val="3365879927"/>
                  </a:ext>
                </a:extLst>
              </a:tr>
              <a:tr h="370840">
                <a:tc>
                  <a:txBody>
                    <a:bodyPr/>
                    <a:lstStyle/>
                    <a:p>
                      <a:r>
                        <a:rPr lang="en-US" sz="1800" b="1" dirty="0">
                          <a:solidFill>
                            <a:srgbClr val="056839"/>
                          </a:solidFill>
                          <a:latin typeface="Bahnschrift" panose="020B0502040204020203" pitchFamily="34" charset="0"/>
                        </a:rPr>
                        <a:t>Wood &amp; Brush Grinding </a:t>
                      </a:r>
                      <a:endParaRPr lang="en-US" dirty="0"/>
                    </a:p>
                  </a:txBody>
                  <a:tcPr/>
                </a:tc>
                <a:tc>
                  <a:txBody>
                    <a:bodyPr/>
                    <a:lstStyle/>
                    <a:p>
                      <a:pPr algn="r"/>
                      <a:r>
                        <a:rPr lang="en-US" sz="1800" kern="1200">
                          <a:solidFill>
                            <a:srgbClr val="056839"/>
                          </a:solidFill>
                          <a:latin typeface="Bahnschrift" panose="020B0502040204020203" pitchFamily="34" charset="0"/>
                          <a:ea typeface="+mn-ea"/>
                          <a:cs typeface="+mn-cs"/>
                        </a:rPr>
                        <a:t>239,600</a:t>
                      </a:r>
                    </a:p>
                  </a:txBody>
                  <a:tcPr/>
                </a:tc>
                <a:extLst>
                  <a:ext uri="{0D108BD9-81ED-4DB2-BD59-A6C34878D82A}">
                    <a16:rowId xmlns:a16="http://schemas.microsoft.com/office/drawing/2014/main" val="2271624153"/>
                  </a:ext>
                </a:extLst>
              </a:tr>
              <a:tr h="370840">
                <a:tc>
                  <a:txBody>
                    <a:bodyPr/>
                    <a:lstStyle/>
                    <a:p>
                      <a:endParaRPr lang="en-US" dirty="0"/>
                    </a:p>
                  </a:txBody>
                  <a:tcPr/>
                </a:tc>
                <a:tc>
                  <a:txBody>
                    <a:bodyPr/>
                    <a:lstStyle/>
                    <a:p>
                      <a:pPr algn="r"/>
                      <a:endParaRPr lang="en-US" sz="1800" kern="120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3526121689"/>
                  </a:ext>
                </a:extLst>
              </a:tr>
              <a:tr h="370840">
                <a:tc>
                  <a:txBody>
                    <a:bodyPr/>
                    <a:lstStyle/>
                    <a:p>
                      <a:endParaRPr lang="en-US" dirty="0"/>
                    </a:p>
                  </a:txBody>
                  <a:tcPr/>
                </a:tc>
                <a:tc>
                  <a:txBody>
                    <a:bodyPr/>
                    <a:lstStyle/>
                    <a:p>
                      <a:pPr algn="r"/>
                      <a:endParaRPr lang="en-US" sz="1800" kern="120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39224010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056839"/>
                        </a:solidFill>
                        <a:latin typeface="Bahnschrift" panose="020B0502040204020203" pitchFamily="34" charset="0"/>
                      </a:endParaRPr>
                    </a:p>
                  </a:txBody>
                  <a:tcPr/>
                </a:tc>
                <a:tc>
                  <a:txBody>
                    <a:bodyPr/>
                    <a:lstStyle/>
                    <a:p>
                      <a:pPr algn="r"/>
                      <a:endParaRPr lang="en-US" sz="1800" u="none" kern="1200" dirty="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24732741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a:solidFill>
                          <a:srgbClr val="056839"/>
                        </a:solidFill>
                        <a:latin typeface="Bahnschrift" panose="020B0502040204020203" pitchFamily="34" charset="0"/>
                      </a:endParaRPr>
                    </a:p>
                  </a:txBody>
                  <a:tcPr/>
                </a:tc>
                <a:tc>
                  <a:txBody>
                    <a:bodyPr/>
                    <a:lstStyle/>
                    <a:p>
                      <a:pPr algn="r"/>
                      <a:endParaRPr lang="en-US" sz="1800" b="1" kern="1200" dirty="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3815158705"/>
                  </a:ext>
                </a:extLst>
              </a:tr>
            </a:tbl>
          </a:graphicData>
        </a:graphic>
      </p:graphicFrame>
    </p:spTree>
    <p:extLst>
      <p:ext uri="{BB962C8B-B14F-4D97-AF65-F5344CB8AC3E}">
        <p14:creationId xmlns:p14="http://schemas.microsoft.com/office/powerpoint/2010/main" val="322291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69AA0C-CCA9-4233-7061-A3DA919D718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A8DE0F7-588D-4469-5AD5-39CEDAB9ABED}"/>
              </a:ext>
            </a:extLst>
          </p:cNvPr>
          <p:cNvSpPr txBox="1"/>
          <p:nvPr/>
        </p:nvSpPr>
        <p:spPr>
          <a:xfrm>
            <a:off x="0" y="295563"/>
            <a:ext cx="12192000" cy="646331"/>
          </a:xfrm>
          <a:prstGeom prst="rect">
            <a:avLst/>
          </a:prstGeom>
          <a:noFill/>
        </p:spPr>
        <p:txBody>
          <a:bodyPr wrap="square" rtlCol="0">
            <a:spAutoFit/>
          </a:bodyPr>
          <a:lstStyle/>
          <a:p>
            <a:pPr algn="ctr"/>
            <a:r>
              <a:rPr lang="en-US" sz="3600" b="1">
                <a:solidFill>
                  <a:schemeClr val="bg1"/>
                </a:solidFill>
                <a:latin typeface="Bahnschrift" panose="020B0502040204020203" pitchFamily="34" charset="0"/>
              </a:rPr>
              <a:t>SCRRRA Services</a:t>
            </a:r>
          </a:p>
        </p:txBody>
      </p:sp>
      <p:sp>
        <p:nvSpPr>
          <p:cNvPr id="11" name="Flowchart: Off-page Connector 10">
            <a:extLst>
              <a:ext uri="{FF2B5EF4-FFF2-40B4-BE49-F238E27FC236}">
                <a16:creationId xmlns:a16="http://schemas.microsoft.com/office/drawing/2014/main" id="{F1748A83-9E9D-1DA0-1B32-E0DE5A0B1D49}"/>
              </a:ext>
            </a:extLst>
          </p:cNvPr>
          <p:cNvSpPr/>
          <p:nvPr/>
        </p:nvSpPr>
        <p:spPr>
          <a:xfrm>
            <a:off x="0" y="2"/>
            <a:ext cx="12192000" cy="1325564"/>
          </a:xfrm>
          <a:prstGeom prst="flowChartOffpageConnector">
            <a:avLst/>
          </a:prstGeom>
          <a:solidFill>
            <a:srgbClr val="0092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D938CA24-A7E9-3239-96FD-8D0D398B6A86}"/>
              </a:ext>
            </a:extLst>
          </p:cNvPr>
          <p:cNvSpPr txBox="1">
            <a:spLocks/>
          </p:cNvSpPr>
          <p:nvPr/>
        </p:nvSpPr>
        <p:spPr>
          <a:xfrm>
            <a:off x="0" y="288490"/>
            <a:ext cx="12192000" cy="1558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rPr>
              <a:t>SCRRRA </a:t>
            </a:r>
            <a:r>
              <a:rPr lang="en-US" sz="3600" b="1">
                <a:solidFill>
                  <a:schemeClr val="bg1"/>
                </a:solidFill>
                <a:latin typeface="Bahnschrift" panose="020B0502040204020203" pitchFamily="34" charset="0"/>
              </a:rPr>
              <a:t>Services</a:t>
            </a:r>
            <a:endParaRPr kumimoji="0" lang="en-US" sz="3600" b="1" i="0" u="none" strike="noStrike" kern="1200" cap="none" spc="0" normalizeH="0" baseline="0" noProof="0">
              <a:ln>
                <a:noFill/>
              </a:ln>
              <a:solidFill>
                <a:schemeClr val="bg1"/>
              </a:solidFill>
              <a:effectLst/>
              <a:uLnTx/>
              <a:uFillTx/>
              <a:latin typeface="Bahnschrift" panose="020B0502040204020203" pitchFamily="34" charset="0"/>
              <a:ea typeface="+mj-ea"/>
              <a:cs typeface="+mj-cs"/>
            </a:endParaRPr>
          </a:p>
        </p:txBody>
      </p:sp>
      <p:graphicFrame>
        <p:nvGraphicFramePr>
          <p:cNvPr id="2" name="Table 1">
            <a:extLst>
              <a:ext uri="{FF2B5EF4-FFF2-40B4-BE49-F238E27FC236}">
                <a16:creationId xmlns:a16="http://schemas.microsoft.com/office/drawing/2014/main" id="{C8724315-9C73-142E-A328-57EAC7419151}"/>
              </a:ext>
            </a:extLst>
          </p:cNvPr>
          <p:cNvGraphicFramePr>
            <a:graphicFrameLocks noGrp="1"/>
          </p:cNvGraphicFramePr>
          <p:nvPr>
            <p:extLst>
              <p:ext uri="{D42A27DB-BD31-4B8C-83A1-F6EECF244321}">
                <p14:modId xmlns:p14="http://schemas.microsoft.com/office/powerpoint/2010/main" val="2212419313"/>
              </p:ext>
            </p:extLst>
          </p:nvPr>
        </p:nvGraphicFramePr>
        <p:xfrm>
          <a:off x="776748" y="1847467"/>
          <a:ext cx="10648336" cy="3337560"/>
        </p:xfrm>
        <a:graphic>
          <a:graphicData uri="http://schemas.openxmlformats.org/drawingml/2006/table">
            <a:tbl>
              <a:tblPr firstRow="1" bandRow="1">
                <a:tableStyleId>{68D230F3-CF80-4859-8CE7-A43EE81993B5}</a:tableStyleId>
              </a:tblPr>
              <a:tblGrid>
                <a:gridCol w="6571109">
                  <a:extLst>
                    <a:ext uri="{9D8B030D-6E8A-4147-A177-3AD203B41FA5}">
                      <a16:colId xmlns:a16="http://schemas.microsoft.com/office/drawing/2014/main" val="1950978455"/>
                    </a:ext>
                  </a:extLst>
                </a:gridCol>
                <a:gridCol w="4077227">
                  <a:extLst>
                    <a:ext uri="{9D8B030D-6E8A-4147-A177-3AD203B41FA5}">
                      <a16:colId xmlns:a16="http://schemas.microsoft.com/office/drawing/2014/main" val="688180830"/>
                    </a:ext>
                  </a:extLst>
                </a:gridCol>
              </a:tblGrid>
              <a:tr h="370840">
                <a:tc>
                  <a:txBody>
                    <a:bodyPr/>
                    <a:lstStyle/>
                    <a:p>
                      <a:pPr algn="l"/>
                      <a:r>
                        <a:rPr lang="en-US" sz="1800" b="1">
                          <a:solidFill>
                            <a:srgbClr val="056839"/>
                          </a:solidFill>
                          <a:latin typeface="Bahnschrift" panose="020B0502040204020203" pitchFamily="34" charset="0"/>
                        </a:rPr>
                        <a:t>SERVICE</a:t>
                      </a:r>
                      <a:endParaRPr lang="en-US"/>
                    </a:p>
                  </a:txBody>
                  <a:tcPr/>
                </a:tc>
                <a:tc>
                  <a:txBody>
                    <a:bodyPr/>
                    <a:lstStyle/>
                    <a:p>
                      <a:pPr algn="l"/>
                      <a:r>
                        <a:rPr lang="en-US" sz="1800" b="1">
                          <a:solidFill>
                            <a:srgbClr val="056839"/>
                          </a:solidFill>
                          <a:latin typeface="Bahnschrift" panose="020B0502040204020203" pitchFamily="34" charset="0"/>
                        </a:rPr>
                        <a:t>ESTIMATED FY 2025 TOWN BENEFIT</a:t>
                      </a:r>
                      <a:endParaRPr lang="en-US"/>
                    </a:p>
                  </a:txBody>
                  <a:tcPr/>
                </a:tc>
                <a:extLst>
                  <a:ext uri="{0D108BD9-81ED-4DB2-BD59-A6C34878D82A}">
                    <a16:rowId xmlns:a16="http://schemas.microsoft.com/office/drawing/2014/main" val="2038684123"/>
                  </a:ext>
                </a:extLst>
              </a:tr>
              <a:tr h="370840">
                <a:tc>
                  <a:txBody>
                    <a:bodyPr/>
                    <a:lstStyle/>
                    <a:p>
                      <a:r>
                        <a:rPr lang="en-US" sz="1800" b="1" dirty="0">
                          <a:solidFill>
                            <a:srgbClr val="056839"/>
                          </a:solidFill>
                          <a:latin typeface="Bahnschrift" panose="020B0502040204020203" pitchFamily="34" charset="0"/>
                        </a:rPr>
                        <a:t>MSW Disposal Tip Fee Subsidy </a:t>
                      </a:r>
                      <a:endParaRPr lang="en-US" dirty="0"/>
                    </a:p>
                  </a:txBody>
                  <a:tcPr/>
                </a:tc>
                <a:tc>
                  <a:txBody>
                    <a:bodyPr/>
                    <a:lstStyle/>
                    <a:p>
                      <a:pPr algn="r"/>
                      <a:r>
                        <a:rPr lang="en-US" sz="1800" kern="1200">
                          <a:solidFill>
                            <a:srgbClr val="056839"/>
                          </a:solidFill>
                          <a:latin typeface="Bahnschrift" panose="020B0502040204020203" pitchFamily="34" charset="0"/>
                          <a:ea typeface="+mn-ea"/>
                          <a:cs typeface="+mn-cs"/>
                        </a:rPr>
                        <a:t>$1,151,500</a:t>
                      </a:r>
                    </a:p>
                  </a:txBody>
                  <a:tcPr/>
                </a:tc>
                <a:extLst>
                  <a:ext uri="{0D108BD9-81ED-4DB2-BD59-A6C34878D82A}">
                    <a16:rowId xmlns:a16="http://schemas.microsoft.com/office/drawing/2014/main" val="2178348190"/>
                  </a:ext>
                </a:extLst>
              </a:tr>
              <a:tr h="370840">
                <a:tc>
                  <a:txBody>
                    <a:bodyPr/>
                    <a:lstStyle/>
                    <a:p>
                      <a:r>
                        <a:rPr lang="en-US" sz="1800" b="1" dirty="0">
                          <a:solidFill>
                            <a:srgbClr val="056839"/>
                          </a:solidFill>
                          <a:latin typeface="Bahnschrift" panose="020B0502040204020203" pitchFamily="34" charset="0"/>
                        </a:rPr>
                        <a:t>Recycling Tip Fee Subsidy </a:t>
                      </a:r>
                      <a:endParaRPr lang="en-US" dirty="0"/>
                    </a:p>
                  </a:txBody>
                  <a:tcPr/>
                </a:tc>
                <a:tc>
                  <a:txBody>
                    <a:bodyPr/>
                    <a:lstStyle/>
                    <a:p>
                      <a:pPr algn="r"/>
                      <a:r>
                        <a:rPr lang="en-US" sz="1800" kern="1200">
                          <a:solidFill>
                            <a:srgbClr val="056839"/>
                          </a:solidFill>
                          <a:latin typeface="Bahnschrift" panose="020B0502040204020203" pitchFamily="34" charset="0"/>
                          <a:ea typeface="+mn-ea"/>
                          <a:cs typeface="+mn-cs"/>
                        </a:rPr>
                        <a:t>1,150,000</a:t>
                      </a:r>
                    </a:p>
                  </a:txBody>
                  <a:tcPr/>
                </a:tc>
                <a:extLst>
                  <a:ext uri="{0D108BD9-81ED-4DB2-BD59-A6C34878D82A}">
                    <a16:rowId xmlns:a16="http://schemas.microsoft.com/office/drawing/2014/main" val="2391326734"/>
                  </a:ext>
                </a:extLst>
              </a:tr>
              <a:tr h="370840">
                <a:tc>
                  <a:txBody>
                    <a:bodyPr/>
                    <a:lstStyle/>
                    <a:p>
                      <a:r>
                        <a:rPr lang="en-US" sz="1800" b="1">
                          <a:solidFill>
                            <a:srgbClr val="056839"/>
                          </a:solidFill>
                          <a:latin typeface="Bahnschrift" panose="020B0502040204020203" pitchFamily="34" charset="0"/>
                        </a:rPr>
                        <a:t>Transportation (Hauling) Subsidy </a:t>
                      </a:r>
                      <a:endParaRPr lang="en-US"/>
                    </a:p>
                  </a:txBody>
                  <a:tcPr/>
                </a:tc>
                <a:tc>
                  <a:txBody>
                    <a:bodyPr/>
                    <a:lstStyle/>
                    <a:p>
                      <a:pPr algn="r"/>
                      <a:r>
                        <a:rPr lang="en-US" sz="1800" kern="1200">
                          <a:solidFill>
                            <a:srgbClr val="056839"/>
                          </a:solidFill>
                          <a:latin typeface="Bahnschrift" panose="020B0502040204020203" pitchFamily="34" charset="0"/>
                          <a:ea typeface="+mn-ea"/>
                          <a:cs typeface="+mn-cs"/>
                        </a:rPr>
                        <a:t>250,000 </a:t>
                      </a:r>
                    </a:p>
                  </a:txBody>
                  <a:tcPr/>
                </a:tc>
                <a:extLst>
                  <a:ext uri="{0D108BD9-81ED-4DB2-BD59-A6C34878D82A}">
                    <a16:rowId xmlns:a16="http://schemas.microsoft.com/office/drawing/2014/main" val="3365879927"/>
                  </a:ext>
                </a:extLst>
              </a:tr>
              <a:tr h="370840">
                <a:tc>
                  <a:txBody>
                    <a:bodyPr/>
                    <a:lstStyle/>
                    <a:p>
                      <a:r>
                        <a:rPr lang="en-US" sz="1800" b="1" dirty="0">
                          <a:solidFill>
                            <a:srgbClr val="056839"/>
                          </a:solidFill>
                          <a:latin typeface="Bahnschrift" panose="020B0502040204020203" pitchFamily="34" charset="0"/>
                        </a:rPr>
                        <a:t>Wood &amp; Brush Grinding </a:t>
                      </a:r>
                      <a:endParaRPr lang="en-US" dirty="0"/>
                    </a:p>
                  </a:txBody>
                  <a:tcPr/>
                </a:tc>
                <a:tc>
                  <a:txBody>
                    <a:bodyPr/>
                    <a:lstStyle/>
                    <a:p>
                      <a:pPr algn="r"/>
                      <a:r>
                        <a:rPr lang="en-US" sz="1800" kern="1200">
                          <a:solidFill>
                            <a:srgbClr val="056839"/>
                          </a:solidFill>
                          <a:latin typeface="Bahnschrift" panose="020B0502040204020203" pitchFamily="34" charset="0"/>
                          <a:ea typeface="+mn-ea"/>
                          <a:cs typeface="+mn-cs"/>
                        </a:rPr>
                        <a:t>239,600</a:t>
                      </a:r>
                    </a:p>
                  </a:txBody>
                  <a:tcPr/>
                </a:tc>
                <a:extLst>
                  <a:ext uri="{0D108BD9-81ED-4DB2-BD59-A6C34878D82A}">
                    <a16:rowId xmlns:a16="http://schemas.microsoft.com/office/drawing/2014/main" val="2271624153"/>
                  </a:ext>
                </a:extLst>
              </a:tr>
              <a:tr h="370840">
                <a:tc>
                  <a:txBody>
                    <a:bodyPr/>
                    <a:lstStyle/>
                    <a:p>
                      <a:r>
                        <a:rPr lang="en-US" sz="1800" b="1">
                          <a:solidFill>
                            <a:srgbClr val="056839"/>
                          </a:solidFill>
                          <a:latin typeface="Bahnschrift" panose="020B0502040204020203" pitchFamily="34" charset="0"/>
                        </a:rPr>
                        <a:t>Household Hazardous Waste Collection &amp; Paper Shred Events </a:t>
                      </a:r>
                      <a:endParaRPr lang="en-US"/>
                    </a:p>
                  </a:txBody>
                  <a:tcPr/>
                </a:tc>
                <a:tc>
                  <a:txBody>
                    <a:bodyPr/>
                    <a:lstStyle/>
                    <a:p>
                      <a:pPr algn="r"/>
                      <a:r>
                        <a:rPr lang="en-US" sz="1800" kern="1200">
                          <a:solidFill>
                            <a:srgbClr val="056839"/>
                          </a:solidFill>
                          <a:latin typeface="Bahnschrift" panose="020B0502040204020203" pitchFamily="34" charset="0"/>
                          <a:ea typeface="+mn-ea"/>
                          <a:cs typeface="+mn-cs"/>
                        </a:rPr>
                        <a:t>272,000</a:t>
                      </a:r>
                    </a:p>
                  </a:txBody>
                  <a:tcPr/>
                </a:tc>
                <a:extLst>
                  <a:ext uri="{0D108BD9-81ED-4DB2-BD59-A6C34878D82A}">
                    <a16:rowId xmlns:a16="http://schemas.microsoft.com/office/drawing/2014/main" val="3526121689"/>
                  </a:ext>
                </a:extLst>
              </a:tr>
              <a:tr h="370840">
                <a:tc>
                  <a:txBody>
                    <a:bodyPr/>
                    <a:lstStyle/>
                    <a:p>
                      <a:endParaRPr lang="en-US" dirty="0"/>
                    </a:p>
                  </a:txBody>
                  <a:tcPr/>
                </a:tc>
                <a:tc>
                  <a:txBody>
                    <a:bodyPr/>
                    <a:lstStyle/>
                    <a:p>
                      <a:pPr algn="r"/>
                      <a:endParaRPr lang="en-US" sz="1800" kern="120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39224010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056839"/>
                        </a:solidFill>
                        <a:latin typeface="Bahnschrift" panose="020B0502040204020203" pitchFamily="34" charset="0"/>
                      </a:endParaRPr>
                    </a:p>
                  </a:txBody>
                  <a:tcPr/>
                </a:tc>
                <a:tc>
                  <a:txBody>
                    <a:bodyPr/>
                    <a:lstStyle/>
                    <a:p>
                      <a:pPr algn="r"/>
                      <a:endParaRPr lang="en-US" sz="1800" u="none" kern="1200" dirty="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24732741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a:solidFill>
                          <a:srgbClr val="056839"/>
                        </a:solidFill>
                        <a:latin typeface="Bahnschrift" panose="020B0502040204020203" pitchFamily="34" charset="0"/>
                      </a:endParaRPr>
                    </a:p>
                  </a:txBody>
                  <a:tcPr/>
                </a:tc>
                <a:tc>
                  <a:txBody>
                    <a:bodyPr/>
                    <a:lstStyle/>
                    <a:p>
                      <a:pPr algn="r"/>
                      <a:endParaRPr lang="en-US" sz="1800" b="1" kern="1200" dirty="0">
                        <a:solidFill>
                          <a:srgbClr val="056839"/>
                        </a:solidFill>
                        <a:latin typeface="Bahnschrift" panose="020B0502040204020203" pitchFamily="34" charset="0"/>
                        <a:ea typeface="+mn-ea"/>
                        <a:cs typeface="+mn-cs"/>
                      </a:endParaRPr>
                    </a:p>
                  </a:txBody>
                  <a:tcPr/>
                </a:tc>
                <a:extLst>
                  <a:ext uri="{0D108BD9-81ED-4DB2-BD59-A6C34878D82A}">
                    <a16:rowId xmlns:a16="http://schemas.microsoft.com/office/drawing/2014/main" val="3815158705"/>
                  </a:ext>
                </a:extLst>
              </a:tr>
            </a:tbl>
          </a:graphicData>
        </a:graphic>
      </p:graphicFrame>
    </p:spTree>
    <p:extLst>
      <p:ext uri="{BB962C8B-B14F-4D97-AF65-F5344CB8AC3E}">
        <p14:creationId xmlns:p14="http://schemas.microsoft.com/office/powerpoint/2010/main" val="36878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21271243-bbd3-4887-9c26-70157de0e1c1" xsi:nil="true"/>
    <lcf76f155ced4ddcb4097134ff3c332f xmlns="21271243-bbd3-4887-9c26-70157de0e1c1">
      <Terms xmlns="http://schemas.microsoft.com/office/infopath/2007/PartnerControls"/>
    </lcf76f155ced4ddcb4097134ff3c332f>
    <TaxCatchAll xmlns="b76545a4-188b-4025-a9b7-56054416b64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774B5FB501BC41B3F5E9B9BD075B13" ma:contentTypeVersion="15" ma:contentTypeDescription="Create a new document." ma:contentTypeScope="" ma:versionID="a630884360d52fcde6745c7a5390203e">
  <xsd:schema xmlns:xsd="http://www.w3.org/2001/XMLSchema" xmlns:xs="http://www.w3.org/2001/XMLSchema" xmlns:p="http://schemas.microsoft.com/office/2006/metadata/properties" xmlns:ns2="21271243-bbd3-4887-9c26-70157de0e1c1" xmlns:ns3="b76545a4-188b-4025-a9b7-56054416b649" targetNamespace="http://schemas.microsoft.com/office/2006/metadata/properties" ma:root="true" ma:fieldsID="a50176781c23fbc89e59ad1e0813cbf7" ns2:_="" ns3:_="">
    <xsd:import namespace="21271243-bbd3-4887-9c26-70157de0e1c1"/>
    <xsd:import namespace="b76545a4-188b-4025-a9b7-56054416b64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271243-bbd3-4887-9c26-70157de0e1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2e259d3-fb13-4c29-a1fc-395d74e54c7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6545a4-188b-4025-a9b7-56054416b64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f6812b6-26ad-40c8-b90e-328687bd6609}" ma:internalName="TaxCatchAll" ma:showField="CatchAllData" ma:web="b76545a4-188b-4025-a9b7-56054416b649">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84080B-8B9F-41FA-93CC-A8923BC3C728}">
  <ds:schemaRefs>
    <ds:schemaRef ds:uri="21271243-bbd3-4887-9c26-70157de0e1c1"/>
    <ds:schemaRef ds:uri="b76545a4-188b-4025-a9b7-56054416b64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0817DF5-D04B-4DA9-8BEA-401FA16A4B3C}">
  <ds:schemaRefs>
    <ds:schemaRef ds:uri="21271243-bbd3-4887-9c26-70157de0e1c1"/>
    <ds:schemaRef ds:uri="b76545a4-188b-4025-a9b7-56054416b6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B24E33D-F557-4F52-939C-1CBE7B3747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TotalTime>
  <Words>3048</Words>
  <Application>Microsoft Office PowerPoint</Application>
  <PresentationFormat>Widescreen</PresentationFormat>
  <Paragraphs>276</Paragraphs>
  <Slides>30</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Aptos</vt:lpstr>
      <vt:lpstr>Aptos Display</vt:lpstr>
      <vt:lpstr>Aptos Narrow</vt:lpstr>
      <vt:lpstr>Arial</vt:lpstr>
      <vt:lpstr>Bahnschrift</vt:lpstr>
      <vt:lpstr>Calibri</vt:lpstr>
      <vt:lpstr>Calibri Light</vt:lpstr>
      <vt:lpstr>Symbol</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copy of cover page of handout booklet</dc:title>
  <dc:creator>Elizabeth Sawyer</dc:creator>
  <cp:lastModifiedBy>Elizabeth Chuff</cp:lastModifiedBy>
  <cp:revision>1</cp:revision>
  <dcterms:created xsi:type="dcterms:W3CDTF">2023-10-27T14:54:22Z</dcterms:created>
  <dcterms:modified xsi:type="dcterms:W3CDTF">2025-02-12T16:16:45Z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TriggerFlowInfo">
    <vt:lpwstr/>
  </property>
  <property fmtid="{D5CDD505-2E9C-101B-9397-08002B2CF9AE}" pid="4" name="_activity">
    <vt:lpwstr>{"FileActivityType":"9","FileActivityTimeStamp":"2023-11-01T18:54:33.153Z","FileActivityUsersOnPage":[{"DisplayName":"Elizabeth Sawyer","Id":"esawyer@scrrra.org"}],"FileActivityNavigationId":null}</vt:lpwstr>
  </property>
  <property fmtid="{D5CDD505-2E9C-101B-9397-08002B2CF9AE}" pid="5" name="_ExtendedDescription">
    <vt:lpwstr/>
  </property>
  <property fmtid="{D5CDD505-2E9C-101B-9397-08002B2CF9AE}" pid="6" name="MediaServiceImageTags">
    <vt:lpwstr/>
  </property>
  <property fmtid="{D5CDD505-2E9C-101B-9397-08002B2CF9AE}" pid="7" name="ContentTypeId">
    <vt:lpwstr>0x01010018774B5FB501BC41B3F5E9B9BD075B13</vt:lpwstr>
  </property>
</Properties>
</file>